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2" r:id="rId1"/>
  </p:sldMasterIdLst>
  <p:notesMasterIdLst>
    <p:notesMasterId r:id="rId61"/>
  </p:notesMasterIdLst>
  <p:sldIdLst>
    <p:sldId id="256" r:id="rId2"/>
    <p:sldId id="337" r:id="rId3"/>
    <p:sldId id="338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348" r:id="rId12"/>
    <p:sldId id="264" r:id="rId13"/>
    <p:sldId id="265" r:id="rId14"/>
    <p:sldId id="266" r:id="rId15"/>
    <p:sldId id="268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346" r:id="rId25"/>
    <p:sldId id="340" r:id="rId26"/>
    <p:sldId id="342" r:id="rId27"/>
    <p:sldId id="344" r:id="rId28"/>
    <p:sldId id="345" r:id="rId29"/>
    <p:sldId id="321" r:id="rId30"/>
    <p:sldId id="323" r:id="rId31"/>
    <p:sldId id="322" r:id="rId32"/>
    <p:sldId id="278" r:id="rId33"/>
    <p:sldId id="279" r:id="rId34"/>
    <p:sldId id="283" r:id="rId35"/>
    <p:sldId id="280" r:id="rId36"/>
    <p:sldId id="286" r:id="rId37"/>
    <p:sldId id="332" r:id="rId38"/>
    <p:sldId id="287" r:id="rId39"/>
    <p:sldId id="347" r:id="rId40"/>
    <p:sldId id="290" r:id="rId41"/>
    <p:sldId id="292" r:id="rId42"/>
    <p:sldId id="293" r:id="rId43"/>
    <p:sldId id="295" r:id="rId44"/>
    <p:sldId id="297" r:id="rId45"/>
    <p:sldId id="298" r:id="rId46"/>
    <p:sldId id="299" r:id="rId47"/>
    <p:sldId id="281" r:id="rId48"/>
    <p:sldId id="301" r:id="rId49"/>
    <p:sldId id="306" r:id="rId50"/>
    <p:sldId id="308" r:id="rId51"/>
    <p:sldId id="307" r:id="rId52"/>
    <p:sldId id="302" r:id="rId53"/>
    <p:sldId id="303" r:id="rId54"/>
    <p:sldId id="304" r:id="rId55"/>
    <p:sldId id="333" r:id="rId56"/>
    <p:sldId id="334" r:id="rId57"/>
    <p:sldId id="336" r:id="rId58"/>
    <p:sldId id="349" r:id="rId59"/>
    <p:sldId id="350" r:id="rId6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8" autoAdjust="0"/>
    <p:restoredTop sz="94660"/>
  </p:normalViewPr>
  <p:slideViewPr>
    <p:cSldViewPr snapToGrid="0">
      <p:cViewPr varScale="1">
        <p:scale>
          <a:sx n="68" d="100"/>
          <a:sy n="68" d="100"/>
        </p:scale>
        <p:origin x="9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FB9AE-5430-4F6A-92EB-23B1822E5D76}" type="datetimeFigureOut">
              <a:rPr lang="tr-TR" smtClean="0"/>
              <a:t>4.03.2024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4F585-BF7D-4C15-AD39-2B36839433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4835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2EC2-D3FC-414F-B2C2-BC58F6A35D91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25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5E78-C2A8-4C2C-9F32-B08409F16AC2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617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6A54-C12A-448F-8ECB-D22B14962666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191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040B-A4CE-420F-A23B-1F7831E2AB7B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287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3AD39-19AD-43CC-AD68-1953D95011E5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07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BD14-9625-4634-A215-BEEBB53CDA7B}" type="datetime1">
              <a:rPr lang="tr-TR" smtClean="0"/>
              <a:t>4.03.2024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97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2C1A-884D-4989-AD9B-58D1A3B09D52}" type="datetime1">
              <a:rPr lang="tr-TR" smtClean="0"/>
              <a:t>4.03.2024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281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FBEB-5051-41CC-BB6A-AEF5CA228FBE}" type="datetime1">
              <a:rPr lang="tr-TR" smtClean="0"/>
              <a:t>4.03.2024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412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5F2E7-9DA6-4228-A1E9-DDB721E40CC7}" type="datetime1">
              <a:rPr lang="tr-TR" smtClean="0"/>
              <a:t>4.03.2024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824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922D69D-47A7-44DE-8F23-C6AB9F10C8FF}" type="datetime1">
              <a:rPr lang="tr-TR" smtClean="0"/>
              <a:t>4.03.2024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342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698C4-AECB-4D7F-A880-26B6163A9D79}" type="datetime1">
              <a:rPr lang="tr-TR" smtClean="0"/>
              <a:t>4.03.2024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987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9000">
              <a:schemeClr val="accent1">
                <a:lumMod val="45000"/>
                <a:lumOff val="55000"/>
              </a:schemeClr>
            </a:gs>
            <a:gs pos="85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E1E8D04-8BA6-4FCF-B74C-902963CF56ED}" type="datetime1">
              <a:rPr lang="tr-TR" smtClean="0"/>
              <a:t>4.03.2024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F8E6FE0-9AD2-4456-BF7F-E432D90CD3C8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09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814732" y="614595"/>
            <a:ext cx="8873255" cy="406233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b="1" dirty="0" smtClean="0"/>
              <a:t/>
            </a:r>
            <a:br>
              <a:rPr lang="tr-TR" sz="3600" b="1" dirty="0" smtClean="0"/>
            </a:br>
            <a:r>
              <a:rPr lang="tr-TR" sz="3600" b="1" dirty="0"/>
              <a:t/>
            </a:r>
            <a:br>
              <a:rPr lang="tr-TR" sz="3600" b="1" dirty="0"/>
            </a:b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</a:rPr>
              <a:t>18. TÜRKİYE MUHASEBE STANDARTLARI SEMPOZYUMU</a:t>
            </a:r>
            <a: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</a:rPr>
              <a:t>DİJİTAL DÖNÜŞÜM VE SÜRDÜRÜLEBİLİRLİK RAPORLAMASI»</a:t>
            </a:r>
            <a:r>
              <a:rPr lang="tr-TR" sz="44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tr-TR" sz="4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tr-TR" sz="3100" b="1" dirty="0" smtClean="0"/>
              <a:t/>
            </a:r>
            <a:br>
              <a:rPr lang="tr-TR" sz="3100" b="1" dirty="0" smtClean="0"/>
            </a:br>
            <a:r>
              <a:rPr lang="tr-TR" sz="4900" b="1" i="1" dirty="0" smtClean="0"/>
              <a:t>TSRS - S1</a:t>
            </a:r>
            <a:br>
              <a:rPr lang="tr-TR" sz="4900" b="1" i="1" dirty="0" smtClean="0"/>
            </a:br>
            <a:r>
              <a:rPr lang="tr-TR" sz="4900" b="1" i="1" dirty="0" smtClean="0"/>
              <a:t>SÜRDÜRÜLEBİLİRLİKLE İLGİLİ FİNANSAL BİLGİLERİN AÇIKLANMASINA İLİŞKİN GENEL </a:t>
            </a:r>
            <a:r>
              <a:rPr lang="tr-TR" sz="4900" b="1" i="1" dirty="0" smtClean="0"/>
              <a:t>GEREKLİLİKLER</a:t>
            </a:r>
            <a:r>
              <a:rPr lang="tr-TR" sz="4900" b="1" i="1" dirty="0" smtClean="0"/>
              <a:t/>
            </a:r>
            <a:br>
              <a:rPr lang="tr-TR" sz="4900" b="1" i="1" dirty="0" smtClean="0"/>
            </a:br>
            <a:endParaRPr lang="tr-TR" sz="3100" b="1" i="1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00051" y="4431322"/>
            <a:ext cx="10058400" cy="1579733"/>
          </a:xfrm>
        </p:spPr>
        <p:txBody>
          <a:bodyPr>
            <a:normAutofit fontScale="92500" lnSpcReduction="20000"/>
          </a:bodyPr>
          <a:lstStyle/>
          <a:p>
            <a:endParaRPr lang="tr-TR" dirty="0" smtClean="0"/>
          </a:p>
          <a:p>
            <a:pPr algn="ctr"/>
            <a:r>
              <a:rPr lang="tr-TR" sz="2100" dirty="0" smtClean="0"/>
              <a:t>Prof. Dr. Yakup selvi</a:t>
            </a:r>
          </a:p>
          <a:p>
            <a:pPr algn="ctr"/>
            <a:r>
              <a:rPr lang="tr-TR" sz="2100" dirty="0" smtClean="0"/>
              <a:t>İstanbul üniversitesi işletme fakültesi</a:t>
            </a:r>
          </a:p>
          <a:p>
            <a:pPr algn="ctr"/>
            <a:r>
              <a:rPr lang="tr-TR" sz="2100" dirty="0" smtClean="0"/>
              <a:t>4 Mart 2024, </a:t>
            </a:r>
            <a:r>
              <a:rPr lang="tr-TR" sz="2100" dirty="0" err="1" smtClean="0"/>
              <a:t>kıbrıs</a:t>
            </a:r>
            <a:endParaRPr lang="tr-TR" sz="21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293" y="669096"/>
            <a:ext cx="1510776" cy="21444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pic>
        <p:nvPicPr>
          <p:cNvPr id="5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9" y="348541"/>
            <a:ext cx="1635343" cy="211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Vektörel Çizim | Milli Mücadelenin Yüzüncü Yıl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70" y="2514965"/>
            <a:ext cx="1660062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Resim 2" descr="i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31" y="4407312"/>
            <a:ext cx="18002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175" y="4393244"/>
            <a:ext cx="21844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8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AMAÇ-5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8215533" cy="4614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Bir işletmenin kısa, orta ve uzun vadede nakit akışı yaratma yeteneği; </a:t>
            </a:r>
            <a:r>
              <a:rPr lang="tr-TR" sz="2400" dirty="0"/>
              <a:t>işletmenin </a:t>
            </a:r>
            <a:r>
              <a:rPr lang="tr-TR" sz="2400" b="1" i="1" dirty="0">
                <a:solidFill>
                  <a:srgbClr val="C00000"/>
                </a:solidFill>
              </a:rPr>
              <a:t>değer zinciri </a:t>
            </a:r>
            <a:r>
              <a:rPr lang="tr-TR" sz="2400" b="1" dirty="0">
                <a:solidFill>
                  <a:srgbClr val="C00000"/>
                </a:solidFill>
              </a:rPr>
              <a:t>boyunca </a:t>
            </a:r>
            <a:r>
              <a:rPr lang="tr-TR" sz="2400" b="1" dirty="0"/>
              <a:t>işletme ile paydaşları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toplum, ekonomi ve doğal çevre</a:t>
            </a:r>
            <a:r>
              <a:rPr lang="tr-TR" sz="2400" b="1" dirty="0"/>
              <a:t> </a:t>
            </a:r>
            <a:r>
              <a:rPr lang="tr-TR" sz="2400" dirty="0"/>
              <a:t>arasındaki etkileşimlerle ayrılmaz bir şekilde bağlantılıdır. </a:t>
            </a:r>
            <a:endParaRPr lang="tr-TR" sz="2400" dirty="0" smtClean="0"/>
          </a:p>
          <a:p>
            <a:pPr marL="0" indent="0">
              <a:buNone/>
            </a:pPr>
            <a:r>
              <a:rPr lang="tr-TR" sz="2400" dirty="0" smtClean="0"/>
              <a:t>Bundan dolayı, Sürdürülebilirlikle </a:t>
            </a:r>
            <a:r>
              <a:rPr lang="tr-TR" sz="2400" dirty="0"/>
              <a:t>ilgili </a:t>
            </a:r>
            <a:r>
              <a:rPr lang="tr-TR" sz="2400" dirty="0" smtClean="0"/>
              <a:t>risk </a:t>
            </a:r>
            <a:r>
              <a:rPr lang="tr-TR" sz="2400" dirty="0"/>
              <a:t>ve </a:t>
            </a:r>
            <a:r>
              <a:rPr lang="tr-TR" sz="2400" dirty="0" smtClean="0"/>
              <a:t>fırsatlara ilişkin bilgiler </a:t>
            </a:r>
            <a:r>
              <a:rPr lang="tr-TR" sz="2400" dirty="0"/>
              <a:t>asli kullanıcılar için </a:t>
            </a:r>
            <a:r>
              <a:rPr lang="tr-TR" sz="2400" dirty="0" smtClean="0"/>
              <a:t>faydalıdır. </a:t>
            </a:r>
          </a:p>
          <a:p>
            <a:pPr marL="0" indent="0">
              <a:buNone/>
            </a:pPr>
            <a:r>
              <a:rPr lang="tr-TR" sz="2400" b="1" dirty="0" smtClean="0">
                <a:solidFill>
                  <a:srgbClr val="0070C0"/>
                </a:solidFill>
              </a:rPr>
              <a:t>İşletme </a:t>
            </a:r>
            <a:r>
              <a:rPr lang="tr-TR" sz="2400" b="1" dirty="0">
                <a:solidFill>
                  <a:srgbClr val="0070C0"/>
                </a:solidFill>
              </a:rPr>
              <a:t>ile </a:t>
            </a:r>
            <a:r>
              <a:rPr lang="tr-TR" sz="2400" b="1" dirty="0">
                <a:solidFill>
                  <a:srgbClr val="C00000"/>
                </a:solidFill>
              </a:rPr>
              <a:t>değer </a:t>
            </a:r>
            <a:r>
              <a:rPr lang="tr-TR" sz="2400" b="1" dirty="0" smtClean="0">
                <a:solidFill>
                  <a:srgbClr val="C00000"/>
                </a:solidFill>
              </a:rPr>
              <a:t>zincirinde yer alan kaynaklar ve ilişkiler</a:t>
            </a:r>
            <a:r>
              <a:rPr lang="tr-TR" sz="2400" dirty="0" smtClean="0"/>
              <a:t>, işletmenin içerisinde faaliyet gösterdiği </a:t>
            </a:r>
            <a:r>
              <a:rPr lang="tr-TR" sz="2400" b="1" dirty="0" smtClean="0"/>
              <a:t>birbirine bağlı bir sistem oluşturur.</a:t>
            </a:r>
          </a:p>
          <a:p>
            <a:pPr marL="0" indent="0">
              <a:buNone/>
            </a:pPr>
            <a:r>
              <a:rPr lang="tr-TR" sz="2400" b="1" i="1" dirty="0" smtClean="0"/>
              <a:t>İşletmenin söz konusu kaynak ve </a:t>
            </a:r>
            <a:r>
              <a:rPr lang="tr-TR" sz="2400" b="1" i="1" dirty="0"/>
              <a:t>ilişkilere olan </a:t>
            </a:r>
            <a:r>
              <a:rPr lang="tr-TR" sz="2400" b="1" i="1" dirty="0">
                <a:solidFill>
                  <a:srgbClr val="00B050"/>
                </a:solidFill>
              </a:rPr>
              <a:t>bağımlılıkları </a:t>
            </a:r>
            <a:r>
              <a:rPr lang="tr-TR" sz="2400" dirty="0" smtClean="0"/>
              <a:t>ile </a:t>
            </a:r>
            <a:r>
              <a:rPr lang="tr-TR" sz="2400" b="1" i="1" dirty="0" smtClean="0">
                <a:solidFill>
                  <a:srgbClr val="00B050"/>
                </a:solidFill>
              </a:rPr>
              <a:t>bunlar üzerindeki </a:t>
            </a:r>
            <a:r>
              <a:rPr lang="tr-TR" sz="2400" b="1" i="1" dirty="0">
                <a:solidFill>
                  <a:srgbClr val="00B050"/>
                </a:solidFill>
              </a:rPr>
              <a:t>etkileri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C00000"/>
                </a:solidFill>
              </a:rPr>
              <a:t>işletme için sürdürülebilirlikle ilgili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 meydana getirir</a:t>
            </a:r>
            <a:r>
              <a:rPr lang="tr-TR" sz="2400" dirty="0"/>
              <a:t>. </a:t>
            </a:r>
            <a:endParaRPr lang="tr-TR" sz="2400" b="1" dirty="0" smtClean="0">
              <a:solidFill>
                <a:srgbClr val="00B05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10</a:t>
            </a:fld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9158060" y="1139478"/>
            <a:ext cx="2616591" cy="187100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400" dirty="0" smtClean="0"/>
              <a:t>E - Çevresel</a:t>
            </a:r>
          </a:p>
          <a:p>
            <a:r>
              <a:rPr lang="tr-TR" sz="2400" dirty="0" smtClean="0"/>
              <a:t>S - Sosyal</a:t>
            </a:r>
          </a:p>
          <a:p>
            <a:r>
              <a:rPr lang="tr-TR" sz="2400" dirty="0" smtClean="0"/>
              <a:t>G - Yönetişim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92994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BM Sürdürülebilir Kalkınma Hedefleri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11</a:t>
            </a:fld>
            <a:endParaRPr lang="tr-TR"/>
          </a:p>
        </p:txBody>
      </p:sp>
      <p:pic>
        <p:nvPicPr>
          <p:cNvPr id="1026" name="Picture 2" descr="Yasal Eşitlik Kadınların Hayatını Teğet Geçiyo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97" y="2047874"/>
            <a:ext cx="10283483" cy="418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0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AMAÇ-6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3823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dirty="0"/>
              <a:t>Bu Standart aynı zamanda bir </a:t>
            </a:r>
            <a:r>
              <a:rPr lang="tr-TR" sz="2400" b="1" dirty="0"/>
              <a:t>işletmenin</a:t>
            </a:r>
            <a:r>
              <a:rPr lang="tr-TR" sz="2400" dirty="0"/>
              <a:t> </a:t>
            </a:r>
            <a:r>
              <a:rPr lang="tr-TR" sz="2400" b="1" i="1" dirty="0">
                <a:solidFill>
                  <a:srgbClr val="00B050"/>
                </a:solidFill>
              </a:rPr>
              <a:t>sürdürülebilirlikle ilgili finansal açıklamalarını</a:t>
            </a:r>
            <a:r>
              <a:rPr lang="tr-TR" sz="2400" i="1" dirty="0"/>
              <a:t> </a:t>
            </a:r>
            <a:r>
              <a:rPr lang="tr-TR" sz="2400" b="1" u="sng" dirty="0"/>
              <a:t>nasıl hazırlayacağını </a:t>
            </a:r>
            <a:r>
              <a:rPr lang="tr-TR" sz="2400" dirty="0"/>
              <a:t>ve </a:t>
            </a:r>
            <a:r>
              <a:rPr lang="tr-TR" sz="2400" b="1" u="sng" dirty="0"/>
              <a:t>raporlayacağını</a:t>
            </a:r>
            <a:r>
              <a:rPr lang="tr-TR" sz="2400" dirty="0"/>
              <a:t> da </a:t>
            </a:r>
            <a:r>
              <a:rPr lang="tr-TR" sz="2400" dirty="0" smtClean="0"/>
              <a:t>belirtir. </a:t>
            </a:r>
            <a:endParaRPr lang="tr-TR" sz="2400" dirty="0"/>
          </a:p>
          <a:p>
            <a:pPr marL="0" indent="0">
              <a:buNone/>
            </a:pPr>
            <a:r>
              <a:rPr lang="tr-TR" sz="2400" dirty="0" smtClean="0"/>
              <a:t>Söz konusu </a:t>
            </a:r>
            <a:r>
              <a:rPr lang="tr-TR" sz="2400" b="1" u="sng" dirty="0"/>
              <a:t>açıklamaların içeriği ve sunumuna ilişkin genel hükümleri ortaya koyar</a:t>
            </a:r>
            <a:r>
              <a:rPr lang="tr-TR" sz="2400" dirty="0"/>
              <a:t>, böylece açıklanan bilgiler, </a:t>
            </a:r>
            <a:r>
              <a:rPr lang="tr-TR" sz="2400" dirty="0" smtClean="0"/>
              <a:t>işletmeye </a:t>
            </a:r>
            <a:r>
              <a:rPr lang="tr-TR" sz="2400" dirty="0"/>
              <a:t>kaynak </a:t>
            </a:r>
            <a:r>
              <a:rPr lang="tr-TR" sz="2400" dirty="0" smtClean="0"/>
              <a:t>sağlama konusunda karar verirken asli kullanıcılar açısından </a:t>
            </a:r>
            <a:r>
              <a:rPr lang="tr-TR" sz="2400" dirty="0"/>
              <a:t>faydalı olur. </a:t>
            </a:r>
            <a:endParaRPr lang="tr-TR" sz="2400" b="1" dirty="0" smtClean="0">
              <a:solidFill>
                <a:srgbClr val="00B05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51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II. KAPSAM-1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924112"/>
            <a:ext cx="10149841" cy="40717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İ</a:t>
            </a:r>
            <a:r>
              <a:rPr lang="tr-TR" sz="2400" b="1" dirty="0" smtClean="0"/>
              <a:t>şletme</a:t>
            </a:r>
            <a:r>
              <a:rPr lang="tr-TR" sz="2400" b="1" dirty="0"/>
              <a:t>, sürdürülebilirlikle ilgili finansal açıklamaları </a:t>
            </a:r>
            <a:r>
              <a:rPr lang="tr-TR" sz="2400" b="1" i="1" dirty="0">
                <a:solidFill>
                  <a:srgbClr val="00B050"/>
                </a:solidFill>
              </a:rPr>
              <a:t>Türkiye Sürdürülebilirlik Raporlama Standartlarına </a:t>
            </a:r>
            <a:r>
              <a:rPr lang="tr-TR" sz="2400" b="1" dirty="0">
                <a:solidFill>
                  <a:srgbClr val="00B050"/>
                </a:solidFill>
              </a:rPr>
              <a:t>(TSRS) uygun olarak </a:t>
            </a:r>
            <a:r>
              <a:rPr lang="tr-TR" sz="2400" b="1" dirty="0" smtClean="0">
                <a:solidFill>
                  <a:srgbClr val="00B050"/>
                </a:solidFill>
              </a:rPr>
              <a:t>hazırlar </a:t>
            </a:r>
            <a:r>
              <a:rPr lang="tr-TR" sz="2400" b="1" dirty="0">
                <a:solidFill>
                  <a:srgbClr val="00B050"/>
                </a:solidFill>
              </a:rPr>
              <a:t>ve raporlarken</a:t>
            </a:r>
            <a:r>
              <a:rPr lang="tr-TR" sz="2400" b="1" dirty="0"/>
              <a:t> </a:t>
            </a:r>
            <a:r>
              <a:rPr lang="tr-TR" sz="2400" b="1" dirty="0">
                <a:solidFill>
                  <a:srgbClr val="C00000"/>
                </a:solidFill>
              </a:rPr>
              <a:t>bu Standardı </a:t>
            </a:r>
            <a:r>
              <a:rPr lang="tr-TR" sz="2400" b="1" dirty="0" smtClean="0">
                <a:solidFill>
                  <a:srgbClr val="C00000"/>
                </a:solidFill>
              </a:rPr>
              <a:t>uygular</a:t>
            </a:r>
            <a:r>
              <a:rPr lang="tr-TR" sz="2400" dirty="0" smtClean="0">
                <a:solidFill>
                  <a:srgbClr val="C00000"/>
                </a:solidFill>
              </a:rPr>
              <a:t>.</a:t>
            </a:r>
            <a:r>
              <a:rPr lang="tr-TR" sz="2400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</a:t>
            </a:r>
            <a:r>
              <a:rPr lang="tr-TR" sz="2400" b="1" dirty="0"/>
              <a:t>İ</a:t>
            </a:r>
            <a:r>
              <a:rPr lang="tr-TR" sz="2400" b="1" dirty="0" smtClean="0"/>
              <a:t>şletmenin gelecekteki finansal yeterliliğini etkilemesi </a:t>
            </a:r>
            <a:r>
              <a:rPr lang="tr-TR" sz="2400" b="1" i="1" dirty="0" smtClean="0">
                <a:solidFill>
                  <a:srgbClr val="C00000"/>
                </a:solidFill>
              </a:rPr>
              <a:t>makul </a:t>
            </a:r>
            <a:r>
              <a:rPr lang="tr-TR" sz="2400" b="1" i="1" dirty="0">
                <a:solidFill>
                  <a:srgbClr val="C00000"/>
                </a:solidFill>
              </a:rPr>
              <a:t>ölçüde </a:t>
            </a:r>
            <a:r>
              <a:rPr lang="tr-TR" sz="2400" b="1" i="1" u="sng" dirty="0">
                <a:solidFill>
                  <a:srgbClr val="C00000"/>
                </a:solidFill>
              </a:rPr>
              <a:t>beklenemeyecek</a:t>
            </a:r>
            <a:r>
              <a:rPr lang="tr-TR" sz="2400" b="1" i="1" dirty="0">
                <a:solidFill>
                  <a:srgbClr val="C00000"/>
                </a:solidFill>
              </a:rPr>
              <a:t> sürdürülebilirlikle ilgili </a:t>
            </a:r>
            <a:r>
              <a:rPr lang="tr-TR" sz="2400" b="1" i="1" dirty="0" smtClean="0">
                <a:solidFill>
                  <a:srgbClr val="C00000"/>
                </a:solidFill>
              </a:rPr>
              <a:t>risk </a:t>
            </a:r>
            <a:r>
              <a:rPr lang="tr-TR" sz="2400" b="1" i="1" dirty="0">
                <a:solidFill>
                  <a:srgbClr val="C00000"/>
                </a:solidFill>
              </a:rPr>
              <a:t>ve fırsatlar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dirty="0"/>
              <a:t>bu </a:t>
            </a:r>
            <a:r>
              <a:rPr lang="tr-TR" sz="2400" b="1" u="sng" dirty="0"/>
              <a:t>Standardın kapsamı </a:t>
            </a:r>
            <a:r>
              <a:rPr lang="tr-TR" sz="2400" b="1" u="sng" dirty="0" smtClean="0"/>
              <a:t>dışındadır</a:t>
            </a:r>
            <a:r>
              <a:rPr lang="tr-TR" sz="24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</a:t>
            </a:r>
            <a:r>
              <a:rPr lang="tr-TR" sz="2400" b="1" dirty="0" smtClean="0"/>
              <a:t>Diğer </a:t>
            </a:r>
            <a:r>
              <a:rPr lang="tr-TR" sz="2400" b="1" dirty="0" err="1"/>
              <a:t>TSRS’ler</a:t>
            </a:r>
            <a:r>
              <a:rPr lang="tr-TR" sz="2400" dirty="0"/>
              <a:t>, bir işletmenin </a:t>
            </a:r>
            <a:r>
              <a:rPr lang="tr-TR" sz="2400" b="1" dirty="0"/>
              <a:t>sürdürülebilirlikle ilgili belirli </a:t>
            </a:r>
            <a:r>
              <a:rPr lang="tr-TR" sz="2400" b="1" dirty="0" smtClean="0"/>
              <a:t>risk </a:t>
            </a:r>
            <a:r>
              <a:rPr lang="tr-TR" sz="2400" b="1" dirty="0"/>
              <a:t>ve </a:t>
            </a:r>
            <a:r>
              <a:rPr lang="tr-TR" sz="2400" b="1" dirty="0" smtClean="0"/>
              <a:t>fırsatlara</a:t>
            </a:r>
            <a:r>
              <a:rPr lang="tr-TR" sz="2400" dirty="0" smtClean="0"/>
              <a:t> ilişkin </a:t>
            </a:r>
            <a:r>
              <a:rPr lang="tr-TR" sz="2400" dirty="0"/>
              <a:t>açıklama yapması gereken bilgileri </a:t>
            </a:r>
            <a:r>
              <a:rPr lang="tr-TR" sz="2400" dirty="0" smtClean="0"/>
              <a:t>belirler.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13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3123028" y="5387926"/>
            <a:ext cx="4698609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chemeClr val="bg1"/>
                </a:solidFill>
              </a:rPr>
              <a:t>TSRS – S2: İklimle İlgili Açıklamalar</a:t>
            </a:r>
            <a:endParaRPr lang="tr-T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1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II. KAPSAM-2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924111"/>
            <a:ext cx="10149841" cy="44374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 smtClean="0"/>
              <a:t> </a:t>
            </a:r>
            <a:r>
              <a:rPr lang="tr-TR" sz="2400" b="1" dirty="0">
                <a:solidFill>
                  <a:srgbClr val="FF0000"/>
                </a:solidFill>
              </a:rPr>
              <a:t>İ</a:t>
            </a:r>
            <a:r>
              <a:rPr lang="tr-TR" sz="2400" b="1" dirty="0" smtClean="0">
                <a:solidFill>
                  <a:srgbClr val="FF0000"/>
                </a:solidFill>
              </a:rPr>
              <a:t>şletme</a:t>
            </a:r>
            <a:r>
              <a:rPr lang="tr-TR" sz="2400" b="1" dirty="0"/>
              <a:t>, ilgili genel amaçlı finansal tablolarının (“finansal tablolar” olarak anılacaktır) </a:t>
            </a:r>
            <a:r>
              <a:rPr lang="tr-TR" sz="2400" b="1" dirty="0">
                <a:solidFill>
                  <a:srgbClr val="0070C0"/>
                </a:solidFill>
              </a:rPr>
              <a:t>Türkiye Muhasebe Standartlarına veya diğer Genel Kabul Görmüş Muhasebe İlkelerine </a:t>
            </a:r>
            <a:r>
              <a:rPr lang="tr-TR" sz="2400" b="1" dirty="0">
                <a:solidFill>
                  <a:srgbClr val="C00000"/>
                </a:solidFill>
              </a:rPr>
              <a:t>uygun olarak hazırlanıp hazırlanmadığına bakılmaksızın</a:t>
            </a:r>
            <a:r>
              <a:rPr lang="tr-TR" sz="2400" b="1" dirty="0"/>
              <a:t>, </a:t>
            </a:r>
            <a:r>
              <a:rPr lang="tr-TR" sz="2400" b="1" dirty="0" err="1">
                <a:solidFill>
                  <a:srgbClr val="00B050"/>
                </a:solidFill>
              </a:rPr>
              <a:t>TSRS’leri</a:t>
            </a:r>
            <a:r>
              <a:rPr lang="tr-TR" sz="2400" b="1" dirty="0">
                <a:solidFill>
                  <a:srgbClr val="00B050"/>
                </a:solidFill>
              </a:rPr>
              <a:t> uygulayabilir</a:t>
            </a:r>
            <a:r>
              <a:rPr lang="tr-TR" sz="2400" b="1" dirty="0"/>
              <a:t>. </a:t>
            </a:r>
            <a:endParaRPr lang="tr-TR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dirty="0">
                <a:solidFill>
                  <a:srgbClr val="00B050"/>
                </a:solidFill>
              </a:rPr>
              <a:t> </a:t>
            </a:r>
            <a:r>
              <a:rPr lang="tr-TR" sz="2400" dirty="0"/>
              <a:t>Bu Standart, </a:t>
            </a:r>
            <a:r>
              <a:rPr lang="tr-TR" sz="2400" dirty="0">
                <a:solidFill>
                  <a:srgbClr val="0070C0"/>
                </a:solidFill>
              </a:rPr>
              <a:t>kamu iktisadi teşekkülleri de dâhil olmak üzere </a:t>
            </a:r>
            <a:r>
              <a:rPr lang="tr-TR" sz="2400" b="1" u="sng" dirty="0"/>
              <a:t>kâr amaçlı işletmeler </a:t>
            </a:r>
            <a:r>
              <a:rPr lang="tr-TR" sz="2400" b="1" u="sng" dirty="0" smtClean="0"/>
              <a:t>açısından </a:t>
            </a:r>
            <a:r>
              <a:rPr lang="tr-TR" sz="2400" b="1" u="sng" dirty="0"/>
              <a:t>uygun bir terminoloji kullanır</a:t>
            </a:r>
            <a:r>
              <a:rPr lang="tr-TR" sz="2400" dirty="0"/>
              <a:t>. 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/>
              <a:t> </a:t>
            </a:r>
            <a:r>
              <a:rPr lang="tr-TR" sz="2400" dirty="0" smtClean="0"/>
              <a:t>Özel </a:t>
            </a:r>
            <a:r>
              <a:rPr lang="tr-TR" sz="2400" dirty="0"/>
              <a:t>sektörde veya kamu sektöründe </a:t>
            </a:r>
            <a:r>
              <a:rPr lang="tr-TR" sz="2400" b="1" i="1" u="sng" dirty="0">
                <a:solidFill>
                  <a:srgbClr val="0070C0"/>
                </a:solidFill>
              </a:rPr>
              <a:t>kâr amacı gütmeyen faaliyetleri olan işletmelerin</a:t>
            </a:r>
            <a:r>
              <a:rPr lang="tr-TR" sz="2400" b="1" i="1" dirty="0"/>
              <a:t> bu Standardı </a:t>
            </a:r>
            <a:r>
              <a:rPr lang="tr-TR" sz="2400" b="1" i="1" dirty="0" smtClean="0"/>
              <a:t>uygulayan işletmelerin</a:t>
            </a:r>
            <a:r>
              <a:rPr lang="tr-TR" sz="2400" dirty="0" smtClean="0"/>
              <a:t>, </a:t>
            </a:r>
            <a:r>
              <a:rPr lang="tr-TR" sz="2400" dirty="0" err="1"/>
              <a:t>TSRS’leri</a:t>
            </a:r>
            <a:r>
              <a:rPr lang="tr-TR" sz="2400" dirty="0"/>
              <a:t> uygularken </a:t>
            </a:r>
            <a:r>
              <a:rPr lang="tr-TR" sz="2400" b="1" i="1" dirty="0"/>
              <a:t>belirli bilgi </a:t>
            </a:r>
            <a:r>
              <a:rPr lang="tr-TR" sz="2400" b="1" i="1" dirty="0" smtClean="0"/>
              <a:t>unsurları için </a:t>
            </a:r>
            <a:r>
              <a:rPr lang="tr-TR" sz="2400" b="1" i="1" dirty="0"/>
              <a:t>kullanılan </a:t>
            </a:r>
            <a:r>
              <a:rPr lang="tr-TR" sz="2400" b="1" i="1" dirty="0" smtClean="0"/>
              <a:t>tanımlamaları </a:t>
            </a:r>
            <a:r>
              <a:rPr lang="tr-TR" sz="2400" b="1" i="1" dirty="0"/>
              <a:t>değiştirmeleri gerekebilir.</a:t>
            </a:r>
            <a:r>
              <a:rPr lang="tr-TR" sz="2400" dirty="0"/>
              <a:t> </a:t>
            </a:r>
            <a:endParaRPr lang="tr-TR" sz="2400" b="1" dirty="0" smtClean="0">
              <a:solidFill>
                <a:srgbClr val="00B05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767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III. KAVRAMSAL TEMELLER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3668510"/>
            <a:ext cx="4807132" cy="26478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u="sng" dirty="0" smtClean="0"/>
              <a:t>TEMEL NİTELİKSEL ÖZELLİKLER:</a:t>
            </a:r>
          </a:p>
          <a:p>
            <a:pPr marL="514350" indent="-514350">
              <a:buClrTx/>
              <a:buAutoNum type="arabicPeriod"/>
            </a:pPr>
            <a:r>
              <a:rPr lang="tr-TR" sz="2400" dirty="0" smtClean="0"/>
              <a:t>İhtiyaca uygunluk</a:t>
            </a:r>
          </a:p>
          <a:p>
            <a:pPr marL="514350" indent="-514350">
              <a:buClrTx/>
              <a:buAutoNum type="arabicPeriod"/>
            </a:pPr>
            <a:r>
              <a:rPr lang="tr-TR" sz="2400" dirty="0" smtClean="0"/>
              <a:t>Gerçeğe uygun sunum</a:t>
            </a:r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6048103" y="3622956"/>
            <a:ext cx="5486400" cy="2652245"/>
          </a:xfrm>
          <a:prstGeom prst="rect">
            <a:avLst/>
          </a:prstGeom>
          <a:solidFill>
            <a:srgbClr val="FFFF00"/>
          </a:solidFill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tr-TR" sz="2400" b="1" u="sng" dirty="0" smtClean="0"/>
              <a:t>DESTEKLEYİCİ NİTELİKSEL ÖZELLİKLER: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tr-TR" sz="2400" dirty="0" err="1" smtClean="0"/>
              <a:t>Karşılaştırılabilirlik</a:t>
            </a:r>
            <a:endParaRPr lang="tr-TR" sz="2400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tr-TR" sz="2400" dirty="0" err="1" smtClean="0"/>
              <a:t>Doğrulanabilirlik</a:t>
            </a:r>
            <a:endParaRPr lang="tr-TR" sz="2400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tr-TR" sz="2400" dirty="0" smtClean="0"/>
              <a:t>Zamanında sunum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tr-TR" sz="2400" dirty="0" err="1" smtClean="0"/>
              <a:t>Anlaşılabilirlik</a:t>
            </a:r>
            <a:endParaRPr lang="tr-TR" sz="2400" dirty="0" smtClean="0"/>
          </a:p>
          <a:p>
            <a:pPr marL="514350" indent="-514350">
              <a:buFont typeface="+mj-lt"/>
              <a:buAutoNum type="arabicPeriod"/>
            </a:pPr>
            <a:endParaRPr lang="tr-TR" sz="28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759658" y="1746400"/>
            <a:ext cx="110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Sürdürülebilirlikle ilgili finansal bilgilerin faydalı olması için; </a:t>
            </a:r>
            <a:r>
              <a:rPr lang="tr-TR" sz="2400" b="1" dirty="0" smtClean="0"/>
              <a:t>bu bilgilerin </a:t>
            </a:r>
            <a:r>
              <a:rPr lang="tr-TR" sz="2400" b="1" u="sng" dirty="0" smtClean="0">
                <a:solidFill>
                  <a:srgbClr val="C00000"/>
                </a:solidFill>
              </a:rPr>
              <a:t>ihtiyaca </a:t>
            </a:r>
            <a:r>
              <a:rPr lang="tr-TR" sz="2400" b="1" u="sng" dirty="0">
                <a:solidFill>
                  <a:srgbClr val="C00000"/>
                </a:solidFill>
              </a:rPr>
              <a:t>uygun olması</a:t>
            </a:r>
            <a:r>
              <a:rPr lang="tr-TR" sz="2400" b="1" dirty="0"/>
              <a:t> ve </a:t>
            </a:r>
            <a:r>
              <a:rPr lang="tr-TR" sz="2400" b="1" u="sng" dirty="0">
                <a:solidFill>
                  <a:srgbClr val="C00000"/>
                </a:solidFill>
              </a:rPr>
              <a:t>sunmayı amaçladığı hususu gerçeğe uygun bir şekilde sunması </a:t>
            </a:r>
            <a:r>
              <a:rPr lang="tr-TR" sz="2400" b="1" dirty="0"/>
              <a:t>gerekir. </a:t>
            </a:r>
            <a:endParaRPr lang="tr-TR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Sürdürülebilirlikle ilgili finansal bilginin karşılaştırılabilir, doğrulanabilir, zamanında sunulmuş ve anlaşılabilir olması durumunda </a:t>
            </a:r>
            <a:r>
              <a:rPr lang="tr-TR" sz="2400" b="1" dirty="0" smtClean="0"/>
              <a:t>söz konusu bilginin faydası artar. (P.10)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262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III. KAVRAMSAL TEMELLER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Gerçeğe Uygun Sunum (P. 11-16)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Önemlilik (P. 17-19)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Raporlayan İşletme (P. 20)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Bağlantılı Bilgi (P. 21-24)</a:t>
            </a:r>
          </a:p>
          <a:p>
            <a:pPr marL="571500" indent="-571500">
              <a:buFont typeface="+mj-lt"/>
              <a:buAutoNum type="romanUcPeriod"/>
            </a:pPr>
            <a:endParaRPr lang="tr-TR" sz="2800" dirty="0" smtClean="0"/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31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İhtiyaca Uygunluk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705515" cy="468569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 smtClean="0"/>
              <a:t> </a:t>
            </a:r>
            <a:r>
              <a:rPr lang="tr-TR" sz="2400" dirty="0"/>
              <a:t> </a:t>
            </a:r>
            <a:r>
              <a:rPr lang="tr-TR" sz="2400" b="1" dirty="0"/>
              <a:t>Sürdürülebilirlikle ilgili finansal açıklamalar bağlamında </a:t>
            </a:r>
            <a:r>
              <a:rPr lang="tr-TR" sz="2400" b="1" u="sng" dirty="0"/>
              <a:t>bilgi</a:t>
            </a:r>
            <a:r>
              <a:rPr lang="tr-TR" sz="2400" b="1" dirty="0"/>
              <a:t>; </a:t>
            </a:r>
            <a:r>
              <a:rPr lang="tr-TR" sz="2400" b="1" dirty="0">
                <a:solidFill>
                  <a:srgbClr val="C00000"/>
                </a:solidFill>
              </a:rPr>
              <a:t>bilginin verilmemesinin, </a:t>
            </a:r>
            <a:r>
              <a:rPr lang="tr-TR" sz="2400" b="1" dirty="0">
                <a:solidFill>
                  <a:srgbClr val="0070C0"/>
                </a:solidFill>
              </a:rPr>
              <a:t>yanlış verilmesinin </a:t>
            </a:r>
            <a:r>
              <a:rPr lang="tr-TR" sz="2400" b="1" dirty="0">
                <a:solidFill>
                  <a:srgbClr val="00B050"/>
                </a:solidFill>
              </a:rPr>
              <a:t>veya gizlenmesinin</a:t>
            </a:r>
            <a:r>
              <a:rPr lang="tr-TR" sz="2400" b="1" dirty="0">
                <a:solidFill>
                  <a:srgbClr val="C00000"/>
                </a:solidFill>
              </a:rPr>
              <a:t>; genel amaçlı finansal raporların </a:t>
            </a:r>
            <a:r>
              <a:rPr lang="tr-TR" sz="2400" b="1" u="sng" dirty="0">
                <a:solidFill>
                  <a:srgbClr val="C00000"/>
                </a:solidFill>
              </a:rPr>
              <a:t>asli kullanıcıların</a:t>
            </a:r>
            <a:r>
              <a:rPr lang="tr-TR" sz="2400" b="1" dirty="0">
                <a:solidFill>
                  <a:srgbClr val="C00000"/>
                </a:solidFill>
              </a:rPr>
              <a:t>ın, finansal tablolar ile sürdürülebilirlikle ilgili finansal açıklamaları içeren ve belirli bir </a:t>
            </a:r>
            <a:r>
              <a:rPr lang="tr-TR" sz="2400" b="1" i="1" u="sng" dirty="0">
                <a:solidFill>
                  <a:srgbClr val="C00000"/>
                </a:solidFill>
              </a:rPr>
              <a:t>raporlayan işletme </a:t>
            </a:r>
            <a:r>
              <a:rPr lang="tr-TR" sz="2400" b="1" u="sng" dirty="0">
                <a:solidFill>
                  <a:srgbClr val="C00000"/>
                </a:solidFill>
              </a:rPr>
              <a:t>hakkında bilgi sağlayan bu raporlara dayanarak verecekleri kararları etkilemesi makul ölçüde bekleniyorsa </a:t>
            </a:r>
            <a:r>
              <a:rPr lang="tr-TR" sz="2400" b="1" u="sng" dirty="0">
                <a:solidFill>
                  <a:srgbClr val="00B050"/>
                </a:solidFill>
              </a:rPr>
              <a:t>önemlidir.</a:t>
            </a:r>
            <a:r>
              <a:rPr lang="tr-TR" sz="2400" b="1" dirty="0">
                <a:solidFill>
                  <a:srgbClr val="C0000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dirty="0">
                <a:solidFill>
                  <a:srgbClr val="00B050"/>
                </a:solidFill>
              </a:rPr>
              <a:t>Önemlilik</a:t>
            </a:r>
            <a:r>
              <a:rPr lang="tr-TR" sz="2400" dirty="0"/>
              <a:t>; </a:t>
            </a:r>
            <a:r>
              <a:rPr lang="tr-TR" sz="2400" b="1" dirty="0"/>
              <a:t>ihtiyaca uygunluğun</a:t>
            </a:r>
            <a:r>
              <a:rPr lang="tr-TR" sz="2400" dirty="0"/>
              <a:t> </a:t>
            </a:r>
            <a:r>
              <a:rPr lang="tr-TR" sz="2400" b="1" dirty="0"/>
              <a:t>işletmeye özgü halidir</a:t>
            </a:r>
            <a:r>
              <a:rPr lang="tr-TR" sz="2400" dirty="0"/>
              <a:t> ve işletmenin sürdürülebilirlikle ilgili finansal açıklamaları bağlamında, </a:t>
            </a:r>
            <a:r>
              <a:rPr lang="tr-TR" sz="2400" b="1" dirty="0"/>
              <a:t>bilgilerin ilgili olduğu unsurların </a:t>
            </a:r>
            <a:r>
              <a:rPr lang="tr-TR" sz="2400" b="1" u="sng" dirty="0"/>
              <a:t>niteliğini</a:t>
            </a:r>
            <a:r>
              <a:rPr lang="tr-TR" sz="2400" b="1" dirty="0"/>
              <a:t> veya </a:t>
            </a:r>
            <a:r>
              <a:rPr lang="tr-TR" sz="2400" b="1" u="sng" dirty="0"/>
              <a:t>büyüklüğünü </a:t>
            </a:r>
            <a:r>
              <a:rPr lang="tr-TR" sz="2400" b="1" dirty="0"/>
              <a:t>ya da </a:t>
            </a:r>
            <a:r>
              <a:rPr lang="tr-TR" sz="2400" b="1" u="sng" dirty="0"/>
              <a:t>her ikisini birden esas alır</a:t>
            </a:r>
            <a:r>
              <a:rPr lang="tr-TR" sz="2400" b="1" dirty="0"/>
              <a:t>. </a:t>
            </a:r>
            <a:endParaRPr lang="tr-TR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İşletme</a:t>
            </a:r>
            <a:r>
              <a:rPr lang="tr-TR" sz="2400" dirty="0"/>
              <a:t>, sürdürülebilirlikle ilgili </a:t>
            </a:r>
            <a:r>
              <a:rPr lang="tr-TR" sz="2400" dirty="0" smtClean="0"/>
              <a:t>risk </a:t>
            </a:r>
            <a:r>
              <a:rPr lang="tr-TR" sz="2400" dirty="0"/>
              <a:t>ve </a:t>
            </a:r>
            <a:r>
              <a:rPr lang="tr-TR" sz="2400" dirty="0" smtClean="0"/>
              <a:t>fırsatlara ilişkin olarak, </a:t>
            </a:r>
            <a:r>
              <a:rPr lang="tr-TR" sz="2400" b="1" dirty="0"/>
              <a:t>işletmenin </a:t>
            </a:r>
            <a:r>
              <a:rPr lang="tr-TR" sz="2400" b="1" dirty="0" smtClean="0"/>
              <a:t>gelecekteki finansal yeterliliğini etkilemesi </a:t>
            </a:r>
            <a:r>
              <a:rPr lang="tr-TR" sz="2400" b="1" dirty="0"/>
              <a:t>makul ölçüde beklenebilecek </a:t>
            </a:r>
            <a:r>
              <a:rPr lang="tr-TR" sz="2400" b="1" i="1" u="sng" dirty="0">
                <a:solidFill>
                  <a:srgbClr val="00B050"/>
                </a:solidFill>
              </a:rPr>
              <a:t>önemli bilgileri</a:t>
            </a:r>
            <a:r>
              <a:rPr lang="tr-TR" sz="2400" i="1" u="sng" dirty="0">
                <a:solidFill>
                  <a:srgbClr val="00B050"/>
                </a:solidFill>
              </a:rPr>
              <a:t> </a:t>
            </a:r>
            <a:r>
              <a:rPr lang="tr-TR" sz="2400" dirty="0"/>
              <a:t>açıklar</a:t>
            </a:r>
            <a:r>
              <a:rPr lang="tr-TR" sz="24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Önemli </a:t>
            </a:r>
            <a:r>
              <a:rPr lang="tr-TR" sz="2400" dirty="0"/>
              <a:t>bilgiyi belirlemek ve açıklamak için </a:t>
            </a:r>
            <a:r>
              <a:rPr lang="tr-TR" sz="2400" dirty="0" smtClean="0"/>
              <a:t>EK B13–B37 paragrafları uygulanır.</a:t>
            </a:r>
            <a:r>
              <a:rPr lang="tr-TR" dirty="0" smtClean="0"/>
              <a:t> </a:t>
            </a:r>
            <a:endParaRPr lang="tr-TR" sz="2400" b="1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384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Gerçeğe Uygun Sunum-1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550770" cy="468569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 smtClean="0"/>
              <a:t> Gerçeğe </a:t>
            </a:r>
            <a:r>
              <a:rPr lang="tr-TR" sz="2400" b="1" dirty="0"/>
              <a:t>uygun sunum</a:t>
            </a:r>
            <a:r>
              <a:rPr lang="tr-TR" sz="2400" dirty="0"/>
              <a:t>, işletmenin </a:t>
            </a:r>
            <a:r>
              <a:rPr lang="tr-TR" sz="2400" dirty="0" smtClean="0"/>
              <a:t>gelecekteki finansal yeterliliğini etkilemesi </a:t>
            </a:r>
            <a:r>
              <a:rPr lang="tr-TR" sz="2400" dirty="0"/>
              <a:t>makul ölçüde </a:t>
            </a:r>
            <a:r>
              <a:rPr lang="tr-TR" sz="2400" dirty="0" smtClean="0"/>
              <a:t>beklenebilecek </a:t>
            </a:r>
            <a:r>
              <a:rPr lang="tr-TR" sz="2400" dirty="0"/>
              <a:t>sürdürülebilirlikle ilgili </a:t>
            </a:r>
            <a:r>
              <a:rPr lang="tr-TR" sz="2400" b="1" dirty="0" smtClean="0">
                <a:solidFill>
                  <a:srgbClr val="00B050"/>
                </a:solidFill>
              </a:rPr>
              <a:t>tüm risk </a:t>
            </a:r>
            <a:r>
              <a:rPr lang="tr-TR" sz="2400" b="1" dirty="0">
                <a:solidFill>
                  <a:srgbClr val="00B050"/>
                </a:solidFill>
              </a:rPr>
              <a:t>ve </a:t>
            </a:r>
            <a:r>
              <a:rPr lang="tr-TR" sz="2400" b="1" dirty="0" smtClean="0">
                <a:solidFill>
                  <a:srgbClr val="00B050"/>
                </a:solidFill>
              </a:rPr>
              <a:t>fırsatlara ilişkin ihtiyaca uygun bilgilerin </a:t>
            </a:r>
            <a:r>
              <a:rPr lang="tr-TR" sz="2400" b="1" dirty="0">
                <a:solidFill>
                  <a:srgbClr val="00B050"/>
                </a:solidFill>
              </a:rPr>
              <a:t>açıklanmasını ve bunların bu Standartta belirtilen ilkelere uygun olarak gerçeğe uygun şekilde sunulmasını zorunlu kılar</a:t>
            </a:r>
            <a:r>
              <a:rPr lang="tr-TR" sz="2400" dirty="0"/>
              <a:t>. 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İşletme</a:t>
            </a:r>
            <a:r>
              <a:rPr lang="tr-TR" sz="2400" dirty="0"/>
              <a:t>, </a:t>
            </a:r>
            <a:r>
              <a:rPr lang="tr-TR" sz="2400" dirty="0" smtClean="0"/>
              <a:t>bunun </a:t>
            </a:r>
            <a:r>
              <a:rPr lang="tr-TR" sz="2400" dirty="0"/>
              <a:t>için, EK B1-B12 paragraflarını uygular.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i="1" dirty="0"/>
              <a:t> </a:t>
            </a:r>
            <a:r>
              <a:rPr lang="tr-TR" sz="2400" b="1" i="1" dirty="0" smtClean="0"/>
              <a:t>Gerçeğe </a:t>
            </a:r>
            <a:r>
              <a:rPr lang="tr-TR" sz="2400" b="1" i="1" dirty="0"/>
              <a:t>uygun sunumun sağlanması için </a:t>
            </a:r>
            <a:r>
              <a:rPr lang="tr-TR" sz="2400" b="1" i="1" dirty="0" smtClean="0"/>
              <a:t>işletme</a:t>
            </a:r>
            <a:r>
              <a:rPr lang="tr-TR" sz="2400" b="1" i="1" dirty="0"/>
              <a:t>, sürdürülebilirlikle ilgili </a:t>
            </a:r>
            <a:r>
              <a:rPr lang="tr-TR" sz="2400" b="1" i="1" u="sng" dirty="0">
                <a:solidFill>
                  <a:srgbClr val="00B050"/>
                </a:solidFill>
              </a:rPr>
              <a:t>risk ve </a:t>
            </a:r>
            <a:r>
              <a:rPr lang="tr-TR" sz="2400" b="1" i="1" u="sng" dirty="0" smtClean="0">
                <a:solidFill>
                  <a:srgbClr val="00B050"/>
                </a:solidFill>
              </a:rPr>
              <a:t>fırsatların;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i="1" u="sng" dirty="0" smtClean="0">
                <a:solidFill>
                  <a:srgbClr val="00B050"/>
                </a:solidFill>
              </a:rPr>
              <a:t> </a:t>
            </a:r>
            <a:r>
              <a:rPr lang="tr-TR" sz="2400" b="1" i="1" u="sng" dirty="0">
                <a:solidFill>
                  <a:srgbClr val="C00000"/>
                </a:solidFill>
              </a:rPr>
              <a:t>tam, </a:t>
            </a:r>
            <a:endParaRPr lang="tr-TR" sz="2400" b="1" i="1" u="sng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tr-TR" sz="2400" b="1" i="1" u="sng" dirty="0" smtClean="0">
                <a:solidFill>
                  <a:srgbClr val="C00000"/>
                </a:solidFill>
              </a:rPr>
              <a:t>tarafsız </a:t>
            </a:r>
            <a:r>
              <a:rPr lang="tr-TR" sz="2400" b="1" i="1" u="sng" dirty="0">
                <a:solidFill>
                  <a:srgbClr val="C00000"/>
                </a:solidFill>
              </a:rPr>
              <a:t>ve </a:t>
            </a:r>
            <a:endParaRPr lang="tr-TR" sz="2400" b="1" i="1" u="sng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tr-TR" sz="2400" b="1" i="1" u="sng" dirty="0" smtClean="0">
                <a:solidFill>
                  <a:srgbClr val="C00000"/>
                </a:solidFill>
              </a:rPr>
              <a:t>doğru </a:t>
            </a:r>
            <a:r>
              <a:rPr lang="tr-TR" sz="2400" b="1" i="1" u="sng" dirty="0">
                <a:solidFill>
                  <a:srgbClr val="C00000"/>
                </a:solidFill>
              </a:rPr>
              <a:t>bir </a:t>
            </a:r>
            <a:r>
              <a:rPr lang="tr-TR" sz="2400" b="1" i="1" u="sng" dirty="0" smtClean="0">
                <a:solidFill>
                  <a:srgbClr val="C00000"/>
                </a:solidFill>
              </a:rPr>
              <a:t>betimlemesini </a:t>
            </a:r>
            <a:r>
              <a:rPr lang="tr-TR" sz="2400" b="1" i="1" u="sng" dirty="0" smtClean="0"/>
              <a:t>sunar</a:t>
            </a:r>
            <a:r>
              <a:rPr lang="tr-TR" sz="2400" b="1" i="1" dirty="0"/>
              <a:t>. </a:t>
            </a:r>
            <a:endParaRPr lang="tr-TR" sz="2400" b="1" i="1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421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Gerçeğe Uygun Sunum-2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115204" cy="4685695"/>
          </a:xfrm>
        </p:spPr>
        <p:txBody>
          <a:bodyPr>
            <a:noAutofit/>
          </a:bodyPr>
          <a:lstStyle/>
          <a:p>
            <a:r>
              <a:rPr lang="tr-TR" sz="2400" dirty="0"/>
              <a:t>Gerçeğe uygun </a:t>
            </a:r>
            <a:r>
              <a:rPr lang="tr-TR" sz="2400" dirty="0" smtClean="0"/>
              <a:t>sunum </a:t>
            </a:r>
            <a:r>
              <a:rPr lang="tr-TR" sz="2400" dirty="0"/>
              <a:t>işletmenin aşağıdakileri yapmasını </a:t>
            </a:r>
            <a:r>
              <a:rPr lang="tr-TR" sz="2400" dirty="0" smtClean="0"/>
              <a:t>da zorunlu </a:t>
            </a:r>
            <a:r>
              <a:rPr lang="tr-TR" sz="2400" dirty="0"/>
              <a:t>kılar: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u="sng" dirty="0" smtClean="0"/>
              <a:t>Karşılaştırılabilir</a:t>
            </a:r>
            <a:r>
              <a:rPr lang="tr-TR" sz="2400" b="1" dirty="0"/>
              <a:t>, </a:t>
            </a:r>
            <a:r>
              <a:rPr lang="tr-TR" sz="2400" b="1" u="sng" dirty="0"/>
              <a:t>doğrulanabilir</a:t>
            </a:r>
            <a:r>
              <a:rPr lang="tr-TR" sz="2400" b="1" dirty="0"/>
              <a:t>, </a:t>
            </a:r>
            <a:r>
              <a:rPr lang="tr-TR" sz="2400" b="1" u="sng" dirty="0"/>
              <a:t>zamanında sunulmuş</a:t>
            </a:r>
            <a:r>
              <a:rPr lang="tr-TR" sz="2400" b="1" dirty="0"/>
              <a:t> ve </a:t>
            </a:r>
            <a:r>
              <a:rPr lang="tr-TR" sz="2400" b="1" u="sng" dirty="0"/>
              <a:t>anlaşılabilir</a:t>
            </a:r>
            <a:r>
              <a:rPr lang="tr-TR" sz="2400" b="1" dirty="0"/>
              <a:t> bilgilerin açıklanmasını </a:t>
            </a:r>
            <a:r>
              <a:rPr lang="tr-TR" sz="2400" dirty="0"/>
              <a:t>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err="1" smtClean="0"/>
              <a:t>TSRS’lerde</a:t>
            </a:r>
            <a:r>
              <a:rPr lang="tr-TR" sz="2400" b="1" dirty="0" smtClean="0"/>
              <a:t> </a:t>
            </a:r>
            <a:r>
              <a:rPr lang="tr-TR" sz="2400" b="1" dirty="0"/>
              <a:t>yer alan </a:t>
            </a:r>
            <a:r>
              <a:rPr lang="tr-TR" sz="2400" b="1" dirty="0" smtClean="0"/>
              <a:t>belirli duruma özgü hükümlere uygunluk sağlamanın</a:t>
            </a:r>
            <a:r>
              <a:rPr lang="tr-TR" sz="2400" dirty="0" smtClean="0"/>
              <a:t>, </a:t>
            </a:r>
            <a:r>
              <a:rPr lang="tr-TR" sz="2400" i="1" dirty="0" smtClean="0"/>
              <a:t>genel </a:t>
            </a:r>
            <a:r>
              <a:rPr lang="tr-TR" sz="2400" i="1" dirty="0"/>
              <a:t>amaçlı finansal raporlama kullanıcıları</a:t>
            </a:r>
            <a:r>
              <a:rPr lang="tr-TR" sz="2400" dirty="0"/>
              <a:t>nın, sürdürülebilirlikle ilgili </a:t>
            </a:r>
            <a:r>
              <a:rPr lang="tr-TR" sz="2400" dirty="0" smtClean="0"/>
              <a:t>risk </a:t>
            </a:r>
            <a:r>
              <a:rPr lang="tr-TR" sz="2400" dirty="0"/>
              <a:t>ve fırsatların işletmenin kısa, orta veya uzun vadede nakit akışları, finansmana erişimi ve sermaye maliyetleri üzerindeki etkilerini anlamalarını sağlamak için </a:t>
            </a:r>
            <a:r>
              <a:rPr lang="tr-TR" sz="2400" b="1" dirty="0" smtClean="0">
                <a:solidFill>
                  <a:srgbClr val="C00000"/>
                </a:solidFill>
              </a:rPr>
              <a:t>yetersiz kalması </a:t>
            </a:r>
            <a:r>
              <a:rPr lang="tr-TR" sz="2400" b="1" dirty="0">
                <a:solidFill>
                  <a:srgbClr val="C00000"/>
                </a:solidFill>
              </a:rPr>
              <a:t>durumunda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ek bilgileri açıklamasını</a:t>
            </a:r>
            <a:r>
              <a:rPr lang="tr-TR" sz="2400" dirty="0"/>
              <a:t>. </a:t>
            </a:r>
            <a:endParaRPr lang="tr-TR" sz="2400" dirty="0" smtClean="0"/>
          </a:p>
          <a:p>
            <a:pPr marL="0" indent="0">
              <a:buNone/>
            </a:pPr>
            <a:endParaRPr lang="tr-TR" sz="2400" b="1" i="1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40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83227" y="836614"/>
            <a:ext cx="5958936" cy="8667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tr-TR" altLang="tr-TR" b="1" u="sng" dirty="0">
                <a:solidFill>
                  <a:srgbClr val="C00000"/>
                </a:solidFill>
              </a:rPr>
              <a:t>Muhasebe Bilgi Sistemi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45611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32" indent="-285744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2971" indent="-228594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160" indent="-228594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349" indent="-228594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537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726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8914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103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A1CDD4D-ACBE-4715-A1C8-52E71881E538}" type="slidenum">
              <a:rPr lang="tr-TR" altLang="tr-TR" sz="14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tr-TR" altLang="tr-TR" sz="1400"/>
          </a:p>
        </p:txBody>
      </p:sp>
      <p:sp>
        <p:nvSpPr>
          <p:cNvPr id="20484" name="Oval 1027"/>
          <p:cNvSpPr>
            <a:spLocks noChangeArrowheads="1"/>
          </p:cNvSpPr>
          <p:nvPr/>
        </p:nvSpPr>
        <p:spPr bwMode="auto">
          <a:xfrm>
            <a:off x="2209800" y="2286000"/>
            <a:ext cx="1447800" cy="9144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tr-TR" b="1" dirty="0">
                <a:solidFill>
                  <a:schemeClr val="bg1"/>
                </a:solidFill>
              </a:rPr>
              <a:t>GİRDİ</a:t>
            </a:r>
          </a:p>
        </p:txBody>
      </p:sp>
      <p:sp>
        <p:nvSpPr>
          <p:cNvPr id="20485" name="Oval 1028"/>
          <p:cNvSpPr>
            <a:spLocks noChangeArrowheads="1"/>
          </p:cNvSpPr>
          <p:nvPr/>
        </p:nvSpPr>
        <p:spPr bwMode="auto">
          <a:xfrm>
            <a:off x="4114800" y="2286000"/>
            <a:ext cx="1447800" cy="9144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tr-TR" b="1" dirty="0">
                <a:solidFill>
                  <a:schemeClr val="bg1"/>
                </a:solidFill>
              </a:rPr>
              <a:t>İŞLEM</a:t>
            </a:r>
          </a:p>
        </p:txBody>
      </p:sp>
      <p:sp>
        <p:nvSpPr>
          <p:cNvPr id="20486" name="Oval 1029"/>
          <p:cNvSpPr>
            <a:spLocks noChangeArrowheads="1"/>
          </p:cNvSpPr>
          <p:nvPr/>
        </p:nvSpPr>
        <p:spPr bwMode="auto">
          <a:xfrm>
            <a:off x="6096000" y="2286000"/>
            <a:ext cx="1447800" cy="9144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tr-TR" b="1" dirty="0">
                <a:solidFill>
                  <a:schemeClr val="bg1"/>
                </a:solidFill>
              </a:rPr>
              <a:t>ÇIKTI</a:t>
            </a:r>
          </a:p>
        </p:txBody>
      </p:sp>
      <p:sp>
        <p:nvSpPr>
          <p:cNvPr id="20487" name="Rectangle 1030"/>
          <p:cNvSpPr>
            <a:spLocks noChangeArrowheads="1"/>
          </p:cNvSpPr>
          <p:nvPr/>
        </p:nvSpPr>
        <p:spPr bwMode="auto">
          <a:xfrm>
            <a:off x="9696400" y="818866"/>
            <a:ext cx="720080" cy="54184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000" dirty="0"/>
              <a:t>B</a:t>
            </a:r>
          </a:p>
          <a:p>
            <a:pPr algn="ctr">
              <a:defRPr/>
            </a:pPr>
            <a:r>
              <a:rPr lang="tr-TR" sz="2000" dirty="0"/>
              <a:t>İ</a:t>
            </a:r>
          </a:p>
          <a:p>
            <a:pPr algn="ctr">
              <a:defRPr/>
            </a:pPr>
            <a:r>
              <a:rPr lang="tr-TR" sz="2000" dirty="0"/>
              <a:t>L</a:t>
            </a:r>
          </a:p>
          <a:p>
            <a:pPr algn="ctr">
              <a:defRPr/>
            </a:pPr>
            <a:r>
              <a:rPr lang="tr-TR" sz="2000" dirty="0"/>
              <a:t>G</a:t>
            </a:r>
          </a:p>
          <a:p>
            <a:pPr algn="ctr">
              <a:defRPr/>
            </a:pPr>
            <a:r>
              <a:rPr lang="tr-TR" sz="2000" dirty="0"/>
              <a:t>İ</a:t>
            </a:r>
          </a:p>
          <a:p>
            <a:pPr algn="ctr">
              <a:defRPr/>
            </a:pPr>
            <a:endParaRPr lang="tr-TR" sz="2000" dirty="0"/>
          </a:p>
          <a:p>
            <a:pPr algn="ctr">
              <a:defRPr/>
            </a:pPr>
            <a:r>
              <a:rPr lang="tr-TR" sz="2000" dirty="0"/>
              <a:t>İ</a:t>
            </a:r>
          </a:p>
          <a:p>
            <a:pPr algn="ctr">
              <a:defRPr/>
            </a:pPr>
            <a:r>
              <a:rPr lang="tr-TR" sz="2000" dirty="0"/>
              <a:t>S</a:t>
            </a:r>
          </a:p>
          <a:p>
            <a:pPr algn="ctr">
              <a:defRPr/>
            </a:pPr>
            <a:r>
              <a:rPr lang="tr-TR" sz="2000" dirty="0"/>
              <a:t>T</a:t>
            </a:r>
          </a:p>
          <a:p>
            <a:pPr algn="ctr">
              <a:defRPr/>
            </a:pPr>
            <a:r>
              <a:rPr lang="tr-TR" sz="2000" dirty="0"/>
              <a:t>E</a:t>
            </a:r>
          </a:p>
          <a:p>
            <a:pPr algn="ctr">
              <a:defRPr/>
            </a:pPr>
            <a:r>
              <a:rPr lang="tr-TR" sz="2000" dirty="0"/>
              <a:t>Y</a:t>
            </a:r>
          </a:p>
          <a:p>
            <a:pPr algn="ctr">
              <a:defRPr/>
            </a:pPr>
            <a:r>
              <a:rPr lang="tr-TR" sz="2000" dirty="0"/>
              <a:t>E</a:t>
            </a:r>
          </a:p>
          <a:p>
            <a:pPr algn="ctr">
              <a:defRPr/>
            </a:pPr>
            <a:r>
              <a:rPr lang="tr-TR" sz="2000" dirty="0"/>
              <a:t>N</a:t>
            </a:r>
          </a:p>
          <a:p>
            <a:pPr algn="ctr">
              <a:defRPr/>
            </a:pPr>
            <a:r>
              <a:rPr lang="tr-TR" sz="2000" dirty="0"/>
              <a:t>L</a:t>
            </a:r>
          </a:p>
          <a:p>
            <a:pPr algn="ctr">
              <a:defRPr/>
            </a:pPr>
            <a:r>
              <a:rPr lang="tr-TR" sz="2000" dirty="0"/>
              <a:t>E</a:t>
            </a:r>
          </a:p>
          <a:p>
            <a:pPr algn="ctr">
              <a:defRPr/>
            </a:pPr>
            <a:r>
              <a:rPr lang="tr-TR" sz="2000" dirty="0"/>
              <a:t>R</a:t>
            </a:r>
          </a:p>
        </p:txBody>
      </p:sp>
      <p:sp>
        <p:nvSpPr>
          <p:cNvPr id="10256" name="Line 1031"/>
          <p:cNvSpPr>
            <a:spLocks noChangeShapeType="1"/>
          </p:cNvSpPr>
          <p:nvPr/>
        </p:nvSpPr>
        <p:spPr bwMode="auto">
          <a:xfrm>
            <a:off x="3733800" y="27432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57" name="Line 1032"/>
          <p:cNvSpPr>
            <a:spLocks noChangeShapeType="1"/>
          </p:cNvSpPr>
          <p:nvPr/>
        </p:nvSpPr>
        <p:spPr bwMode="auto">
          <a:xfrm>
            <a:off x="5638800" y="27432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58" name="Line 1033"/>
          <p:cNvSpPr>
            <a:spLocks noChangeShapeType="1"/>
          </p:cNvSpPr>
          <p:nvPr/>
        </p:nvSpPr>
        <p:spPr bwMode="auto">
          <a:xfrm>
            <a:off x="7620000" y="27432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59" name="Line 1034"/>
          <p:cNvSpPr>
            <a:spLocks noChangeShapeType="1"/>
          </p:cNvSpPr>
          <p:nvPr/>
        </p:nvSpPr>
        <p:spPr bwMode="auto">
          <a:xfrm>
            <a:off x="8077200" y="2827360"/>
            <a:ext cx="0" cy="304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60" name="Line 1035"/>
          <p:cNvSpPr>
            <a:spLocks noChangeShapeType="1"/>
          </p:cNvSpPr>
          <p:nvPr/>
        </p:nvSpPr>
        <p:spPr bwMode="auto">
          <a:xfrm flipH="1">
            <a:off x="1905000" y="5875360"/>
            <a:ext cx="6096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61" name="Line 1036"/>
          <p:cNvSpPr>
            <a:spLocks noChangeShapeType="1"/>
          </p:cNvSpPr>
          <p:nvPr/>
        </p:nvSpPr>
        <p:spPr bwMode="auto">
          <a:xfrm flipV="1">
            <a:off x="1842448" y="2805752"/>
            <a:ext cx="0" cy="304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0262" name="Line 1037"/>
          <p:cNvSpPr>
            <a:spLocks noChangeShapeType="1"/>
          </p:cNvSpPr>
          <p:nvPr/>
        </p:nvSpPr>
        <p:spPr bwMode="auto">
          <a:xfrm>
            <a:off x="1828800" y="27432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0976" name="Oval 1040"/>
          <p:cNvSpPr>
            <a:spLocks noChangeArrowheads="1"/>
          </p:cNvSpPr>
          <p:nvPr/>
        </p:nvSpPr>
        <p:spPr bwMode="auto">
          <a:xfrm>
            <a:off x="8438864" y="818866"/>
            <a:ext cx="781000" cy="5418423"/>
          </a:xfrm>
          <a:prstGeom prst="ellipse">
            <a:avLst/>
          </a:prstGeom>
          <a:solidFill>
            <a:srgbClr val="FF0066"/>
          </a:solidFill>
          <a:ln w="9525">
            <a:noFill/>
            <a:round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D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I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Ş</a:t>
            </a:r>
          </a:p>
          <a:p>
            <a:pPr algn="ctr">
              <a:defRPr/>
            </a:pPr>
            <a:endParaRPr lang="tr-TR" sz="28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D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E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N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E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T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İ</a:t>
            </a:r>
          </a:p>
          <a:p>
            <a:pPr algn="ctr">
              <a:defRPr/>
            </a:pPr>
            <a:r>
              <a:rPr lang="tr-TR" sz="28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0264" name="Line 1041"/>
          <p:cNvSpPr>
            <a:spLocks noChangeShapeType="1"/>
          </p:cNvSpPr>
          <p:nvPr/>
        </p:nvSpPr>
        <p:spPr bwMode="auto">
          <a:xfrm>
            <a:off x="9315451" y="36576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0497" name="Rectangle 1042"/>
          <p:cNvSpPr>
            <a:spLocks noChangeArrowheads="1"/>
          </p:cNvSpPr>
          <p:nvPr/>
        </p:nvSpPr>
        <p:spPr bwMode="auto">
          <a:xfrm>
            <a:off x="5829301" y="3429001"/>
            <a:ext cx="1922884" cy="79223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800" b="1" dirty="0"/>
              <a:t>Finansal </a:t>
            </a:r>
          </a:p>
          <a:p>
            <a:pPr algn="ctr">
              <a:defRPr/>
            </a:pPr>
            <a:r>
              <a:rPr lang="tr-TR" sz="2800" b="1" dirty="0"/>
              <a:t>Raporlar</a:t>
            </a:r>
          </a:p>
        </p:txBody>
      </p:sp>
      <p:sp>
        <p:nvSpPr>
          <p:cNvPr id="18" name="Rectangle 1042"/>
          <p:cNvSpPr>
            <a:spLocks noChangeArrowheads="1"/>
          </p:cNvSpPr>
          <p:nvPr/>
        </p:nvSpPr>
        <p:spPr bwMode="auto">
          <a:xfrm>
            <a:off x="5756616" y="4594276"/>
            <a:ext cx="1922884" cy="90804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Sürdürülebilirlik </a:t>
            </a:r>
          </a:p>
          <a:p>
            <a:pPr algn="ctr"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Raporu</a:t>
            </a:r>
            <a:endParaRPr lang="tr-T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3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  <p:bldP spid="40976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Raporlayan İşletme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058401" cy="468569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 smtClean="0"/>
              <a:t> </a:t>
            </a:r>
            <a:r>
              <a:rPr lang="tr-TR" sz="2400" b="1" dirty="0"/>
              <a:t>İ</a:t>
            </a:r>
            <a:r>
              <a:rPr lang="tr-TR" sz="2400" b="1" dirty="0" smtClean="0"/>
              <a:t>şletmenin </a:t>
            </a:r>
            <a:r>
              <a:rPr lang="tr-TR" sz="2400" b="1" dirty="0"/>
              <a:t>sürdürülebilirlikle ilgili finansal açıklamaları, ilgili finansal </a:t>
            </a:r>
            <a:r>
              <a:rPr lang="tr-TR" sz="2400" b="1" dirty="0" smtClean="0"/>
              <a:t>tabloları raporlayan aynı işletme </a:t>
            </a:r>
            <a:r>
              <a:rPr lang="tr-TR" sz="2400" b="1" dirty="0"/>
              <a:t>için olmalıdır (Bkz. B38 paragrafı</a:t>
            </a:r>
            <a:r>
              <a:rPr lang="tr-TR" sz="2400" b="1" dirty="0" smtClean="0"/>
              <a:t>). (P.20).</a:t>
            </a:r>
          </a:p>
          <a:p>
            <a:pPr marL="0" indent="0">
              <a:buNone/>
            </a:pPr>
            <a:r>
              <a:rPr lang="tr-TR" sz="2400" b="1" u="sng" dirty="0" smtClean="0">
                <a:solidFill>
                  <a:srgbClr val="C00000"/>
                </a:solidFill>
              </a:rPr>
              <a:t>(konsolide </a:t>
            </a:r>
            <a:r>
              <a:rPr lang="tr-TR" sz="2400" b="1" u="sng" dirty="0">
                <a:solidFill>
                  <a:srgbClr val="C00000"/>
                </a:solidFill>
              </a:rPr>
              <a:t>finansal </a:t>
            </a:r>
            <a:r>
              <a:rPr lang="tr-TR" sz="2400" b="1" u="sng" dirty="0" smtClean="0">
                <a:solidFill>
                  <a:srgbClr val="C00000"/>
                </a:solidFill>
              </a:rPr>
              <a:t>tablolar)</a:t>
            </a:r>
            <a:r>
              <a:rPr lang="tr-TR" sz="2400" dirty="0"/>
              <a:t>.</a:t>
            </a:r>
            <a:endParaRPr lang="tr-TR" sz="2400" b="1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10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Bağlantılı Bilgi-1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058401" cy="46856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2400" dirty="0"/>
              <a:t>İ</a:t>
            </a:r>
            <a:r>
              <a:rPr lang="tr-TR" sz="2400" dirty="0" smtClean="0"/>
              <a:t>şletme</a:t>
            </a:r>
            <a:r>
              <a:rPr lang="tr-TR" sz="2400" dirty="0"/>
              <a:t>, genel amaçlı finansal raporların kullanıcılarının aşağıdaki bağlantı türlerini anlamalarına </a:t>
            </a:r>
            <a:r>
              <a:rPr lang="tr-TR" sz="2400" dirty="0" smtClean="0"/>
              <a:t>imkân verecek şekilde </a:t>
            </a:r>
            <a:r>
              <a:rPr lang="tr-TR" sz="2400" dirty="0"/>
              <a:t>bilgi sağlar: </a:t>
            </a:r>
            <a:endParaRPr lang="tr-TR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tr-TR" sz="2400" b="1" u="sng" dirty="0" smtClean="0">
                <a:solidFill>
                  <a:srgbClr val="C00000"/>
                </a:solidFill>
              </a:rPr>
              <a:t>Bilginin, ilgili </a:t>
            </a:r>
            <a:r>
              <a:rPr lang="tr-TR" sz="2400" b="1" u="sng" dirty="0">
                <a:solidFill>
                  <a:srgbClr val="C00000"/>
                </a:solidFill>
              </a:rPr>
              <a:t>olduğu </a:t>
            </a:r>
            <a:r>
              <a:rPr lang="tr-TR" sz="2400" b="1" u="sng" dirty="0" smtClean="0">
                <a:solidFill>
                  <a:srgbClr val="C00000"/>
                </a:solidFill>
              </a:rPr>
              <a:t>unsurlar </a:t>
            </a:r>
            <a:r>
              <a:rPr lang="tr-TR" sz="2400" b="1" u="sng" dirty="0">
                <a:solidFill>
                  <a:srgbClr val="C00000"/>
                </a:solidFill>
              </a:rPr>
              <a:t>arasındaki </a:t>
            </a:r>
            <a:r>
              <a:rPr lang="tr-TR" sz="2400" b="1" u="sng" dirty="0" smtClean="0">
                <a:solidFill>
                  <a:srgbClr val="C00000"/>
                </a:solidFill>
              </a:rPr>
              <a:t>bağlantılar </a:t>
            </a:r>
            <a:r>
              <a:rPr lang="tr-TR" sz="2400" i="1" dirty="0" smtClean="0"/>
              <a:t>(örneğin işletmenin gelecekteki finansal yeterliliğini </a:t>
            </a:r>
            <a:r>
              <a:rPr lang="tr-TR" sz="2400" i="1" dirty="0"/>
              <a:t>etkilemesi makul ölçüde beklenebilecek </a:t>
            </a:r>
            <a:r>
              <a:rPr lang="tr-TR" sz="2400" b="1" i="1" dirty="0"/>
              <a:t>sürdürülebilirlikle ilgili çeşitli </a:t>
            </a:r>
            <a:r>
              <a:rPr lang="tr-TR" sz="2400" b="1" i="1" dirty="0" smtClean="0"/>
              <a:t>risk </a:t>
            </a:r>
            <a:r>
              <a:rPr lang="tr-TR" sz="2400" b="1" i="1" dirty="0"/>
              <a:t>ve fırsatlar arasındaki </a:t>
            </a:r>
            <a:r>
              <a:rPr lang="tr-TR" sz="2400" b="1" i="1" dirty="0" smtClean="0"/>
              <a:t>bağlantılar</a:t>
            </a:r>
            <a:r>
              <a:rPr lang="tr-TR" sz="2400" i="1" dirty="0" smtClean="0"/>
              <a:t>)</a:t>
            </a:r>
            <a:r>
              <a:rPr lang="tr-TR" sz="2400" dirty="0"/>
              <a:t> </a:t>
            </a:r>
            <a:r>
              <a:rPr lang="tr-TR" sz="2400" dirty="0" smtClean="0"/>
              <a:t>ve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u="sng" dirty="0" smtClean="0">
                <a:solidFill>
                  <a:srgbClr val="C00000"/>
                </a:solidFill>
              </a:rPr>
              <a:t>İşletme tarafından sağlanan bilgiler arasındaki bağlantılar</a:t>
            </a:r>
            <a:r>
              <a:rPr lang="tr-TR" sz="2400" dirty="0" smtClean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r-TR" sz="2400" dirty="0" smtClean="0"/>
              <a:t> İşletmenin sürdürülebilirlikle ilgili finansal açıklamalarında sunduğu açıklamalar arasındaki bağlantılar (Örneğin; </a:t>
            </a:r>
            <a:r>
              <a:rPr lang="tr-TR" sz="2400" b="1" dirty="0" smtClean="0"/>
              <a:t>yönetişim, strateji, risk yönetimi ile metrik ve hedeflere ilişkin açıklamalar arasındaki bağlantılar </a:t>
            </a:r>
            <a:r>
              <a:rPr lang="tr-TR" sz="2400" dirty="0" smtClean="0"/>
              <a:t>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r-TR" sz="2400" dirty="0" smtClean="0"/>
              <a:t> İşletmenin </a:t>
            </a:r>
            <a:r>
              <a:rPr lang="tr-TR" sz="2400" b="1" dirty="0" smtClean="0">
                <a:solidFill>
                  <a:schemeClr val="tx1"/>
                </a:solidFill>
              </a:rPr>
              <a:t>sürdürülebilirlikle ilgili finansal açıklamalarında sunduğu açıklamalar ile işletme tarafından yayımlanan diğer </a:t>
            </a:r>
            <a:r>
              <a:rPr lang="tr-TR" sz="2400" b="1" i="1" dirty="0" smtClean="0">
                <a:solidFill>
                  <a:schemeClr val="tx1"/>
                </a:solidFill>
              </a:rPr>
              <a:t>genel amaçlı finansal raporları </a:t>
            </a:r>
            <a:r>
              <a:rPr lang="tr-TR" sz="2400" b="1" dirty="0" smtClean="0">
                <a:solidFill>
                  <a:schemeClr val="tx1"/>
                </a:solidFill>
              </a:rPr>
              <a:t>arasındaki bağlantılar</a:t>
            </a:r>
            <a:r>
              <a:rPr lang="tr-TR" sz="2400" dirty="0" smtClean="0"/>
              <a:t>.</a:t>
            </a:r>
            <a:endParaRPr lang="tr-TR" sz="2400" dirty="0"/>
          </a:p>
          <a:p>
            <a:pPr marL="0" indent="0">
              <a:buNone/>
            </a:pPr>
            <a:r>
              <a:rPr lang="tr-TR" sz="2400" b="1" dirty="0" smtClean="0"/>
              <a:t>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21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TSRS - S1: III. KAVRAMSAL </a:t>
            </a:r>
            <a:r>
              <a:rPr lang="tr-TR" dirty="0" smtClean="0"/>
              <a:t>TEMELLER</a:t>
            </a:r>
            <a:br>
              <a:rPr lang="tr-TR" dirty="0" smtClean="0"/>
            </a:br>
            <a:r>
              <a:rPr lang="tr-TR" b="1" dirty="0" smtClean="0"/>
              <a:t>Bağlantılı Bilgi-2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67355"/>
            <a:ext cx="10058401" cy="468569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</a:t>
            </a:r>
            <a:r>
              <a:rPr lang="tr-TR" sz="2400" b="1" dirty="0"/>
              <a:t>İşletme, sürdürülebilirlikle ilgili finansal açıklamaların </a:t>
            </a:r>
            <a:r>
              <a:rPr lang="tr-TR" sz="2400" b="1" dirty="0">
                <a:solidFill>
                  <a:srgbClr val="00B050"/>
                </a:solidFill>
              </a:rPr>
              <a:t>ilgili olduğu finansal tabloları</a:t>
            </a:r>
            <a:r>
              <a:rPr lang="tr-TR" sz="2400" b="1" dirty="0"/>
              <a:t> </a:t>
            </a:r>
            <a:r>
              <a:rPr lang="tr-TR" sz="2400" b="1" dirty="0">
                <a:solidFill>
                  <a:srgbClr val="00B050"/>
                </a:solidFill>
              </a:rPr>
              <a:t>belirler</a:t>
            </a:r>
            <a:r>
              <a:rPr lang="tr-TR" sz="2400" dirty="0"/>
              <a:t>. </a:t>
            </a:r>
            <a:endParaRPr lang="tr-TR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</a:t>
            </a:r>
            <a:r>
              <a:rPr lang="tr-TR" sz="2400" b="1" dirty="0"/>
              <a:t>Sürdürülebilirlikle ilgili finansal açıklamaların hazırlanmasında </a:t>
            </a:r>
            <a:r>
              <a:rPr lang="tr-TR" sz="2400" b="1" dirty="0">
                <a:solidFill>
                  <a:srgbClr val="00B050"/>
                </a:solidFill>
              </a:rPr>
              <a:t>kullanılan veri ve </a:t>
            </a:r>
            <a:r>
              <a:rPr lang="tr-TR" sz="2400" b="1" dirty="0" smtClean="0">
                <a:solidFill>
                  <a:srgbClr val="00B050"/>
                </a:solidFill>
              </a:rPr>
              <a:t>varsayımlar</a:t>
            </a:r>
            <a:r>
              <a:rPr lang="tr-TR" sz="2400" b="1" dirty="0" smtClean="0"/>
              <a:t> </a:t>
            </a:r>
            <a:r>
              <a:rPr lang="tr-TR" sz="2400" dirty="0"/>
              <a:t>(Türkiye Muhasebe Standartları veya Genel Kabul Görmüş Muhasebe İlkeleri dikkate alındığında mümkün olduğu ölçüde</a:t>
            </a:r>
            <a:r>
              <a:rPr lang="tr-TR" sz="2400" dirty="0" smtClean="0"/>
              <a:t>) </a:t>
            </a:r>
            <a:r>
              <a:rPr lang="tr-TR" sz="2400" b="1" dirty="0"/>
              <a:t>ilgili finansal tabloların hazırlanmasında kullanılan </a:t>
            </a:r>
            <a:r>
              <a:rPr lang="tr-TR" sz="2400" b="1" dirty="0" smtClean="0"/>
              <a:t>ve karşılık </a:t>
            </a:r>
            <a:r>
              <a:rPr lang="tr-TR" sz="2400" b="1" dirty="0"/>
              <a:t>gelen veri ve </a:t>
            </a:r>
            <a:r>
              <a:rPr lang="tr-TR" sz="2400" b="1" dirty="0" smtClean="0"/>
              <a:t>varsayımlarla</a:t>
            </a:r>
            <a:r>
              <a:rPr lang="tr-TR" sz="2400" b="1" dirty="0"/>
              <a:t> tutarlı olmalıdır </a:t>
            </a:r>
            <a:r>
              <a:rPr lang="tr-TR" sz="2400" dirty="0" smtClean="0"/>
              <a:t>(</a:t>
            </a:r>
            <a:r>
              <a:rPr lang="tr-TR" sz="2400" dirty="0"/>
              <a:t>Bkz. </a:t>
            </a:r>
            <a:r>
              <a:rPr lang="tr-TR" sz="2400" dirty="0" smtClean="0"/>
              <a:t>Ek B42 </a:t>
            </a:r>
            <a:r>
              <a:rPr lang="tr-TR" sz="2400" dirty="0"/>
              <a:t>paragrafı</a:t>
            </a:r>
            <a:r>
              <a:rPr lang="tr-TR" sz="2400" dirty="0" smtClean="0"/>
              <a:t>).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/>
              <a:t> </a:t>
            </a:r>
            <a:r>
              <a:rPr lang="tr-TR" sz="2400" b="1" dirty="0"/>
              <a:t>Sürdürülebilirlikle ilgili finansal açıklamalarda </a:t>
            </a:r>
            <a:r>
              <a:rPr lang="tr-TR" sz="2400" b="1" u="sng" dirty="0">
                <a:solidFill>
                  <a:srgbClr val="00B050"/>
                </a:solidFill>
              </a:rPr>
              <a:t>ölçü birimi </a:t>
            </a:r>
            <a:r>
              <a:rPr lang="tr-TR" sz="2400" b="1" dirty="0"/>
              <a:t>olarak </a:t>
            </a:r>
            <a:r>
              <a:rPr lang="tr-TR" sz="2400" b="1" u="sng" dirty="0">
                <a:solidFill>
                  <a:srgbClr val="C00000"/>
                </a:solidFill>
              </a:rPr>
              <a:t>para birimi </a:t>
            </a:r>
            <a:r>
              <a:rPr lang="tr-TR" sz="2400" b="1" dirty="0"/>
              <a:t>belirtildiğinde</a:t>
            </a:r>
            <a:r>
              <a:rPr lang="tr-TR" sz="2400" dirty="0"/>
              <a:t>, </a:t>
            </a:r>
            <a:r>
              <a:rPr lang="tr-TR" sz="2400" b="1" dirty="0"/>
              <a:t>işletme ilgili finansal tablolarının sunum </a:t>
            </a:r>
            <a:r>
              <a:rPr lang="tr-TR" sz="2400" b="1" u="sng" dirty="0"/>
              <a:t>para birimini kullanır</a:t>
            </a:r>
            <a:r>
              <a:rPr lang="tr-TR" sz="2400" u="sng" dirty="0"/>
              <a:t>. </a:t>
            </a:r>
            <a:endParaRPr lang="tr-TR" sz="2400" u="sng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962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dirty="0"/>
              <a:t>Başka bir TSRS </a:t>
            </a:r>
            <a:r>
              <a:rPr lang="tr-TR" sz="2400" dirty="0" smtClean="0"/>
              <a:t>belirli durumlarda aksine izin </a:t>
            </a:r>
            <a:r>
              <a:rPr lang="tr-TR" sz="2400" dirty="0"/>
              <a:t>vermedikçe veya </a:t>
            </a:r>
            <a:r>
              <a:rPr lang="tr-TR" sz="2400" dirty="0" smtClean="0"/>
              <a:t>aksini gerektirmedikçe</a:t>
            </a:r>
            <a:r>
              <a:rPr lang="tr-TR" sz="2400" dirty="0"/>
              <a:t>, işletme aşağıdakilere ilişkin açıklamalar </a:t>
            </a:r>
            <a:r>
              <a:rPr lang="tr-TR" sz="2400" dirty="0" smtClean="0"/>
              <a:t>sunar (P.25):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Yönetişim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Strateji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Risk Yönetimi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Metrikler ve Hedefler</a:t>
            </a:r>
          </a:p>
          <a:p>
            <a:pPr>
              <a:buFont typeface="Arial" panose="020B0604020202020204" pitchFamily="34" charset="0"/>
              <a:buChar char="•"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695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Yönetişim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4143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400" dirty="0" smtClean="0"/>
              <a:t>İşletmenin </a:t>
            </a:r>
            <a:r>
              <a:rPr lang="tr-TR" sz="2400" dirty="0"/>
              <a:t>sürdürülebilirlikle </a:t>
            </a:r>
            <a:r>
              <a:rPr lang="tr-TR" sz="2400" b="1" dirty="0"/>
              <a:t>ilgili </a:t>
            </a:r>
            <a:r>
              <a:rPr lang="tr-TR" sz="2400" b="1" dirty="0" smtClean="0"/>
              <a:t>risk </a:t>
            </a:r>
            <a:r>
              <a:rPr lang="tr-TR" sz="2400" b="1" dirty="0"/>
              <a:t>ve fırsatları</a:t>
            </a:r>
            <a:r>
              <a:rPr lang="tr-TR" sz="2400" b="1" i="1" dirty="0"/>
              <a:t> </a:t>
            </a:r>
            <a:r>
              <a:rPr lang="tr-TR" sz="2400" b="1" i="1" dirty="0">
                <a:solidFill>
                  <a:srgbClr val="C00000"/>
                </a:solidFill>
              </a:rPr>
              <a:t>izlemek ve yönetmek için kullandığı</a:t>
            </a:r>
            <a:r>
              <a:rPr lang="tr-TR" sz="2400" b="1" i="1" dirty="0"/>
              <a:t> </a:t>
            </a:r>
            <a:r>
              <a:rPr lang="tr-TR" sz="2400" b="1" i="1" u="sng" dirty="0">
                <a:solidFill>
                  <a:srgbClr val="00B050"/>
                </a:solidFill>
              </a:rPr>
              <a:t>yönetişim süreçleri</a:t>
            </a:r>
            <a:r>
              <a:rPr lang="tr-TR" sz="2400" u="sng" dirty="0">
                <a:solidFill>
                  <a:srgbClr val="00B050"/>
                </a:solidFill>
              </a:rPr>
              <a:t>, </a:t>
            </a:r>
            <a:r>
              <a:rPr lang="tr-TR" sz="2400" b="1" i="1" u="sng" dirty="0">
                <a:solidFill>
                  <a:srgbClr val="00B050"/>
                </a:solidFill>
              </a:rPr>
              <a:t>kontroller ve </a:t>
            </a:r>
            <a:r>
              <a:rPr lang="tr-TR" sz="2400" b="1" i="1" u="sng" dirty="0" smtClean="0">
                <a:solidFill>
                  <a:srgbClr val="00B050"/>
                </a:solidFill>
              </a:rPr>
              <a:t>prosedürlerdir</a:t>
            </a:r>
            <a:r>
              <a:rPr lang="tr-TR" sz="2400" b="1" i="1" u="sng" dirty="0" smtClean="0"/>
              <a:t> </a:t>
            </a:r>
            <a:r>
              <a:rPr lang="tr-TR" sz="2400" dirty="0" smtClean="0"/>
              <a:t>(P.25/a)</a:t>
            </a:r>
            <a:r>
              <a:rPr lang="tr-TR" sz="2400" b="1" i="1" dirty="0" smtClean="0"/>
              <a:t>.</a:t>
            </a:r>
            <a:r>
              <a:rPr lang="tr-TR" sz="2400" dirty="0" smtClean="0"/>
              <a:t> </a:t>
            </a:r>
            <a:endParaRPr lang="tr-TR" sz="2400" dirty="0"/>
          </a:p>
          <a:p>
            <a:pPr marL="0" indent="0">
              <a:buNone/>
            </a:pPr>
            <a:r>
              <a:rPr lang="tr-TR" sz="2400" dirty="0" smtClean="0"/>
              <a:t>Yönetişime ilişkin sürdürülebilirlikle ilgili finansal </a:t>
            </a:r>
            <a:r>
              <a:rPr lang="tr-TR" sz="2400" b="1" u="sng" dirty="0" smtClean="0"/>
              <a:t>açıklamaların</a:t>
            </a:r>
            <a:r>
              <a:rPr lang="tr-TR" sz="2400" u="sng" dirty="0" smtClean="0"/>
              <a:t> </a:t>
            </a:r>
            <a:r>
              <a:rPr lang="tr-TR" sz="2400" b="1" u="sng" dirty="0" smtClean="0"/>
              <a:t>amacı</a:t>
            </a:r>
            <a:r>
              <a:rPr lang="tr-TR" sz="2400" dirty="0" smtClean="0"/>
              <a:t>, genel amaçlı finansal raporların </a:t>
            </a:r>
            <a:r>
              <a:rPr lang="tr-TR" sz="2400" b="1" dirty="0" smtClean="0">
                <a:solidFill>
                  <a:srgbClr val="C00000"/>
                </a:solidFill>
              </a:rPr>
              <a:t>kullanıcıların</a:t>
            </a:r>
            <a:r>
              <a:rPr lang="tr-TR" sz="2400" dirty="0" smtClean="0"/>
              <a:t>ın</a:t>
            </a:r>
            <a:r>
              <a:rPr lang="tr-TR" sz="2400" dirty="0" smtClean="0">
                <a:solidFill>
                  <a:srgbClr val="00B050"/>
                </a:solidFill>
              </a:rPr>
              <a:t>, </a:t>
            </a:r>
            <a:r>
              <a:rPr lang="tr-TR" sz="2400" b="1" dirty="0" smtClean="0">
                <a:solidFill>
                  <a:srgbClr val="00B050"/>
                </a:solidFill>
              </a:rPr>
              <a:t>işletmenin</a:t>
            </a:r>
            <a:r>
              <a:rPr lang="tr-TR" sz="2400" dirty="0" smtClean="0">
                <a:solidFill>
                  <a:srgbClr val="00B050"/>
                </a:solidFill>
              </a:rPr>
              <a:t> </a:t>
            </a:r>
            <a:r>
              <a:rPr lang="tr-TR" sz="2400" dirty="0" smtClean="0"/>
              <a:t>sürdürülebilirlikle ilgili </a:t>
            </a:r>
            <a:r>
              <a:rPr lang="tr-TR" sz="2400" b="1" dirty="0" smtClean="0"/>
              <a:t>risk ve fırsatları izlemek, yönetmek ve denetlemek için kullandığı yönetişim süreçlerini, kontrollerini ve prosedürlerini anlamalarını sağlamaktır</a:t>
            </a:r>
            <a:r>
              <a:rPr lang="tr-TR" sz="2400" dirty="0" smtClean="0"/>
              <a:t> (P.26).</a:t>
            </a:r>
          </a:p>
          <a:p>
            <a:pPr marL="0" indent="0">
              <a:buNone/>
            </a:pPr>
            <a:r>
              <a:rPr lang="tr-TR" sz="2400" dirty="0" smtClean="0"/>
              <a:t>Bu </a:t>
            </a:r>
            <a:r>
              <a:rPr lang="tr-TR" sz="2400" dirty="0"/>
              <a:t>kapsamda aşağıdaki bilgiler </a:t>
            </a:r>
            <a:r>
              <a:rPr lang="tr-TR" sz="2400" dirty="0" smtClean="0"/>
              <a:t>açıklanır (P.27).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Yönetişim organı/organları</a:t>
            </a:r>
            <a:r>
              <a:rPr lang="tr-TR" sz="2400" dirty="0" smtClean="0"/>
              <a:t> (üst yönetimden sorumlu bir kurulu, komiteyi veya eşdeğer bir organı içerebilir) </a:t>
            </a:r>
            <a:r>
              <a:rPr lang="tr-TR" sz="2400" b="1" dirty="0" smtClean="0"/>
              <a:t>veya sürdürülebilirlikle ilgili risk ve fırsatların gözetiminden sorumlu kişi/kişiler</a:t>
            </a:r>
            <a:r>
              <a:rPr lang="tr-TR" sz="2400" dirty="0" smtClean="0"/>
              <a:t>.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 Sürdürülebilirlikle </a:t>
            </a:r>
            <a:r>
              <a:rPr lang="tr-TR" sz="2400" dirty="0"/>
              <a:t>ilgili </a:t>
            </a:r>
            <a:r>
              <a:rPr lang="tr-TR" sz="2400" dirty="0" smtClean="0"/>
              <a:t>risk </a:t>
            </a:r>
            <a:r>
              <a:rPr lang="tr-TR" sz="2400" dirty="0"/>
              <a:t>ve fırsatları izlemek, yönetmek ve denetlemek için kullanılan </a:t>
            </a:r>
            <a:r>
              <a:rPr lang="tr-TR" sz="2400" b="1" dirty="0"/>
              <a:t>yönetişim süreçlerinde, kontrollerde ve prosedürlerde </a:t>
            </a:r>
            <a:r>
              <a:rPr lang="tr-TR" sz="2400" b="1" dirty="0">
                <a:solidFill>
                  <a:srgbClr val="C00000"/>
                </a:solidFill>
              </a:rPr>
              <a:t>yönetimin </a:t>
            </a:r>
            <a:r>
              <a:rPr lang="tr-TR" sz="2400" b="1" dirty="0" smtClean="0">
                <a:solidFill>
                  <a:srgbClr val="C00000"/>
                </a:solidFill>
              </a:rPr>
              <a:t>görevi</a:t>
            </a:r>
            <a:r>
              <a:rPr lang="tr-TR" sz="2400" dirty="0" smtClean="0"/>
              <a:t>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90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Strateji-1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400" dirty="0"/>
              <a:t>İşletmenin sürdürülebilirlikle ilgili </a:t>
            </a:r>
            <a:r>
              <a:rPr lang="tr-TR" sz="2400" b="1" dirty="0" smtClean="0"/>
              <a:t>risk </a:t>
            </a:r>
            <a:r>
              <a:rPr lang="tr-TR" sz="2400" b="1" dirty="0"/>
              <a:t>ve fırsatları</a:t>
            </a:r>
            <a:r>
              <a:rPr lang="tr-TR" sz="2400" dirty="0"/>
              <a:t> </a:t>
            </a:r>
            <a:r>
              <a:rPr lang="tr-TR" sz="2400" b="1" i="1" dirty="0">
                <a:solidFill>
                  <a:srgbClr val="C00000"/>
                </a:solidFill>
              </a:rPr>
              <a:t>yönetmek için kullandığı</a:t>
            </a:r>
            <a:r>
              <a:rPr lang="tr-TR" sz="2400" b="1" i="1" dirty="0"/>
              <a:t> </a:t>
            </a:r>
            <a:r>
              <a:rPr lang="tr-TR" sz="2400" b="1" i="1" dirty="0" smtClean="0">
                <a:solidFill>
                  <a:srgbClr val="00B050"/>
                </a:solidFill>
              </a:rPr>
              <a:t>yaklaşımdır</a:t>
            </a:r>
            <a:r>
              <a:rPr lang="tr-TR" sz="2400" b="1" i="1" dirty="0" smtClean="0"/>
              <a:t> </a:t>
            </a:r>
            <a:r>
              <a:rPr lang="tr-TR" sz="2400" dirty="0" smtClean="0"/>
              <a:t>(P.25/b).</a:t>
            </a:r>
            <a:endParaRPr lang="tr-TR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tr-TR" sz="2400" b="1" dirty="0" smtClean="0"/>
              <a:t> </a:t>
            </a:r>
            <a:r>
              <a:rPr lang="tr-TR" sz="2400" b="1" dirty="0"/>
              <a:t>Stratejiye ilişkin </a:t>
            </a:r>
            <a:r>
              <a:rPr lang="tr-TR" sz="2400" dirty="0"/>
              <a:t>sürdürülebilirlikle ilgili </a:t>
            </a:r>
            <a:r>
              <a:rPr lang="tr-TR" sz="2400" b="1" dirty="0"/>
              <a:t>finansal açıklamaların</a:t>
            </a:r>
            <a:r>
              <a:rPr lang="tr-TR" sz="2400" dirty="0"/>
              <a:t> </a:t>
            </a:r>
            <a:r>
              <a:rPr lang="tr-TR" sz="2400" b="1" u="sng" dirty="0"/>
              <a:t>amacı</a:t>
            </a:r>
            <a:r>
              <a:rPr lang="tr-TR" sz="2400" dirty="0"/>
              <a:t>, genel amaçlı finansal raporların </a:t>
            </a:r>
            <a:r>
              <a:rPr lang="tr-TR" sz="2400" b="1" i="1" dirty="0" smtClean="0"/>
              <a:t>kullanıcıların</a:t>
            </a:r>
            <a:r>
              <a:rPr lang="tr-TR" sz="2400" i="1" dirty="0" smtClean="0"/>
              <a:t>ın</a:t>
            </a:r>
            <a:r>
              <a:rPr lang="tr-TR" sz="2400" b="1" i="1" dirty="0" smtClean="0"/>
              <a:t>, </a:t>
            </a:r>
            <a:r>
              <a:rPr lang="tr-TR" sz="2400" b="1" i="1" dirty="0" smtClean="0">
                <a:solidFill>
                  <a:srgbClr val="C00000"/>
                </a:solidFill>
              </a:rPr>
              <a:t>işletmenin</a:t>
            </a:r>
            <a:r>
              <a:rPr lang="tr-TR" sz="2400" b="1" i="1" dirty="0" smtClean="0"/>
              <a:t> </a:t>
            </a:r>
            <a:r>
              <a:rPr lang="tr-TR" sz="2400" b="1" i="1" dirty="0"/>
              <a:t>sürdürülebilirlikle ilgili </a:t>
            </a:r>
            <a:r>
              <a:rPr lang="tr-TR" sz="2400" b="1" i="1" dirty="0" smtClean="0">
                <a:solidFill>
                  <a:srgbClr val="C00000"/>
                </a:solidFill>
              </a:rPr>
              <a:t>risk </a:t>
            </a:r>
            <a:r>
              <a:rPr lang="tr-TR" sz="2400" b="1" i="1" dirty="0">
                <a:solidFill>
                  <a:srgbClr val="C00000"/>
                </a:solidFill>
              </a:rPr>
              <a:t>ve fırsatları yönetme stratejisini </a:t>
            </a:r>
            <a:r>
              <a:rPr lang="tr-TR" sz="2400" b="1" i="1" u="sng" dirty="0" smtClean="0"/>
              <a:t>anlamalarını sağlamaktır</a:t>
            </a:r>
            <a:r>
              <a:rPr lang="tr-TR" sz="2400" dirty="0" smtClean="0"/>
              <a:t> (P.28).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1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Strateji-2 Risk ve Fırsatlar-1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98602" cy="4502815"/>
          </a:xfrm>
        </p:spPr>
        <p:txBody>
          <a:bodyPr>
            <a:normAutofit/>
          </a:bodyPr>
          <a:lstStyle/>
          <a:p>
            <a:r>
              <a:rPr lang="tr-TR" sz="2400" b="1" dirty="0"/>
              <a:t>İşletme; genel amaçlı finansal raporların </a:t>
            </a:r>
            <a:r>
              <a:rPr lang="tr-TR" sz="2400" b="1" dirty="0">
                <a:solidFill>
                  <a:srgbClr val="C00000"/>
                </a:solidFill>
              </a:rPr>
              <a:t>kullanıcıların</a:t>
            </a:r>
            <a:r>
              <a:rPr lang="tr-TR" sz="2400" b="1" dirty="0"/>
              <a:t>ın </a:t>
            </a:r>
            <a:r>
              <a:rPr lang="tr-TR" sz="2400" b="1" dirty="0">
                <a:solidFill>
                  <a:srgbClr val="00B050"/>
                </a:solidFill>
              </a:rPr>
              <a:t>işletmenin </a:t>
            </a:r>
            <a:r>
              <a:rPr lang="tr-TR" sz="2400" b="1" dirty="0" smtClean="0">
                <a:solidFill>
                  <a:srgbClr val="00B050"/>
                </a:solidFill>
              </a:rPr>
              <a:t>gelecekteki yeterliliğini etkilemesi </a:t>
            </a:r>
            <a:r>
              <a:rPr lang="tr-TR" sz="2400" b="1" dirty="0">
                <a:solidFill>
                  <a:srgbClr val="00B050"/>
                </a:solidFill>
              </a:rPr>
              <a:t>makul ölçüde </a:t>
            </a:r>
            <a:r>
              <a:rPr lang="tr-TR" sz="2400" b="1" dirty="0" smtClean="0">
                <a:solidFill>
                  <a:srgbClr val="00B050"/>
                </a:solidFill>
              </a:rPr>
              <a:t>beklenebilecek </a:t>
            </a:r>
            <a:r>
              <a:rPr lang="tr-TR" sz="2400" b="1" dirty="0">
                <a:solidFill>
                  <a:srgbClr val="00B050"/>
                </a:solidFill>
              </a:rPr>
              <a:t>sürdürülebilirlikle ilgili </a:t>
            </a:r>
            <a:r>
              <a:rPr lang="tr-TR" sz="2400" b="1" dirty="0" smtClean="0">
                <a:solidFill>
                  <a:srgbClr val="00B050"/>
                </a:solidFill>
              </a:rPr>
              <a:t>risk </a:t>
            </a:r>
            <a:r>
              <a:rPr lang="tr-TR" sz="2400" b="1" dirty="0">
                <a:solidFill>
                  <a:srgbClr val="00B050"/>
                </a:solidFill>
              </a:rPr>
              <a:t>ve fırsatları anlamalarını sağlayan </a:t>
            </a:r>
            <a:r>
              <a:rPr lang="tr-TR" sz="2400" b="1" dirty="0"/>
              <a:t>bilgileri açıklar. </a:t>
            </a:r>
            <a:endParaRPr lang="tr-TR" sz="2400" b="1" dirty="0" smtClean="0"/>
          </a:p>
          <a:p>
            <a:pPr marL="0" indent="0">
              <a:buNone/>
            </a:pPr>
            <a:r>
              <a:rPr lang="tr-TR" sz="2400" dirty="0" smtClean="0"/>
              <a:t>İşletmenin </a:t>
            </a:r>
            <a:r>
              <a:rPr lang="tr-TR" sz="2400" b="1" dirty="0"/>
              <a:t>“kısa vadeli”, “orta vadeli” </a:t>
            </a:r>
            <a:r>
              <a:rPr lang="tr-TR" sz="2400" dirty="0"/>
              <a:t>ve </a:t>
            </a:r>
            <a:r>
              <a:rPr lang="tr-TR" sz="2400" b="1" dirty="0"/>
              <a:t>“uzun vadeli”</a:t>
            </a:r>
            <a:r>
              <a:rPr lang="tr-TR" sz="2400" dirty="0"/>
              <a:t> </a:t>
            </a:r>
            <a:r>
              <a:rPr lang="tr-TR" sz="2400" b="1" dirty="0"/>
              <a:t>dönemleri nasıl tanımladığını</a:t>
            </a:r>
            <a:r>
              <a:rPr lang="tr-TR" sz="2400" dirty="0"/>
              <a:t> ve </a:t>
            </a:r>
            <a:r>
              <a:rPr lang="tr-TR" sz="2400" dirty="0">
                <a:solidFill>
                  <a:srgbClr val="0070C0"/>
                </a:solidFill>
              </a:rPr>
              <a:t>bu tanımların işletme tarafından stratejik karar </a:t>
            </a:r>
            <a:r>
              <a:rPr lang="tr-TR" sz="2400" dirty="0" smtClean="0">
                <a:solidFill>
                  <a:srgbClr val="0070C0"/>
                </a:solidFill>
              </a:rPr>
              <a:t>almada kullanılan </a:t>
            </a:r>
            <a:r>
              <a:rPr lang="tr-TR" sz="2400" b="1" u="sng" dirty="0">
                <a:solidFill>
                  <a:srgbClr val="0070C0"/>
                </a:solidFill>
              </a:rPr>
              <a:t>planlama dönemleriyle </a:t>
            </a:r>
            <a:r>
              <a:rPr lang="tr-TR" sz="2400" dirty="0" smtClean="0">
                <a:solidFill>
                  <a:srgbClr val="0070C0"/>
                </a:solidFill>
              </a:rPr>
              <a:t>ne şekilde </a:t>
            </a:r>
            <a:r>
              <a:rPr lang="tr-TR" sz="2400" dirty="0">
                <a:solidFill>
                  <a:srgbClr val="0070C0"/>
                </a:solidFill>
              </a:rPr>
              <a:t>bağlantılı olduğunu </a:t>
            </a:r>
            <a:r>
              <a:rPr lang="tr-TR" sz="2400" dirty="0" smtClean="0">
                <a:solidFill>
                  <a:srgbClr val="0070C0"/>
                </a:solidFill>
              </a:rPr>
              <a:t>açıklar</a:t>
            </a:r>
            <a:r>
              <a:rPr lang="tr-TR" sz="2400" dirty="0" smtClean="0"/>
              <a:t>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758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Strateji-3 İş Modeli ve Değer Zinciri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98602" cy="4502815"/>
          </a:xfrm>
        </p:spPr>
        <p:txBody>
          <a:bodyPr>
            <a:normAutofit/>
          </a:bodyPr>
          <a:lstStyle/>
          <a:p>
            <a:r>
              <a:rPr lang="tr-TR" sz="2400" b="1" u="sng" dirty="0"/>
              <a:t>İşletme</a:t>
            </a:r>
            <a:r>
              <a:rPr lang="tr-TR" sz="2400" b="1" dirty="0"/>
              <a:t>, genel amaçlı finansal raporların </a:t>
            </a:r>
            <a:r>
              <a:rPr lang="tr-TR" sz="2400" b="1" u="sng" dirty="0"/>
              <a:t>kullanıcıların</a:t>
            </a:r>
            <a:r>
              <a:rPr lang="tr-TR" sz="2400" b="1" dirty="0"/>
              <a:t>ın, sürdürülebilirlikle ilgili </a:t>
            </a:r>
            <a:r>
              <a:rPr lang="tr-TR" sz="2400" b="1" u="sng" dirty="0"/>
              <a:t>risk ve fırsatların işletmenin </a:t>
            </a:r>
            <a:r>
              <a:rPr lang="tr-TR" sz="2400" b="1" u="sng" dirty="0">
                <a:solidFill>
                  <a:srgbClr val="C00000"/>
                </a:solidFill>
              </a:rPr>
              <a:t>iş modeli</a:t>
            </a:r>
            <a:r>
              <a:rPr lang="tr-TR" sz="2400" b="1" u="sng" dirty="0"/>
              <a:t> ve </a:t>
            </a:r>
            <a:r>
              <a:rPr lang="tr-TR" sz="2400" b="1" u="sng" dirty="0">
                <a:solidFill>
                  <a:srgbClr val="C00000"/>
                </a:solidFill>
              </a:rPr>
              <a:t>değer zinciri</a:t>
            </a:r>
            <a:r>
              <a:rPr lang="tr-TR" sz="2400" b="1" u="sng" dirty="0"/>
              <a:t> üzerindeki </a:t>
            </a:r>
            <a:r>
              <a:rPr lang="tr-TR" sz="2400" b="1" u="sng" dirty="0">
                <a:solidFill>
                  <a:srgbClr val="C00000"/>
                </a:solidFill>
              </a:rPr>
              <a:t>mevcut ve </a:t>
            </a:r>
            <a:r>
              <a:rPr lang="tr-TR" sz="2400" b="1" u="sng" dirty="0" smtClean="0">
                <a:solidFill>
                  <a:srgbClr val="C00000"/>
                </a:solidFill>
              </a:rPr>
              <a:t>öngörülen </a:t>
            </a:r>
            <a:r>
              <a:rPr lang="tr-TR" sz="2400" b="1" u="sng" dirty="0">
                <a:solidFill>
                  <a:srgbClr val="C00000"/>
                </a:solidFill>
              </a:rPr>
              <a:t>etkilerini</a:t>
            </a:r>
            <a:r>
              <a:rPr lang="tr-TR" sz="2400" b="1" u="sng" dirty="0"/>
              <a:t> </a:t>
            </a:r>
            <a:r>
              <a:rPr lang="tr-TR" sz="2400" b="1" u="sng" dirty="0" smtClean="0"/>
              <a:t>anlamalarını </a:t>
            </a:r>
            <a:r>
              <a:rPr lang="tr-TR" sz="2400" b="1" u="sng" dirty="0"/>
              <a:t>sağlayan bilgileri </a:t>
            </a:r>
            <a:r>
              <a:rPr lang="tr-TR" sz="2400" b="1" dirty="0"/>
              <a:t>açıklar.</a:t>
            </a:r>
            <a:r>
              <a:rPr lang="tr-TR" sz="2400" dirty="0"/>
              <a:t> </a:t>
            </a:r>
            <a:endParaRPr lang="tr-TR" sz="2400" dirty="0" smtClean="0"/>
          </a:p>
          <a:p>
            <a:r>
              <a:rPr lang="tr-TR" sz="2400" dirty="0" smtClean="0"/>
              <a:t>İşletme </a:t>
            </a:r>
            <a:r>
              <a:rPr lang="tr-TR" sz="2400" dirty="0"/>
              <a:t>özellikle aşağıdakileri açıklar: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mevcut </a:t>
            </a:r>
            <a:r>
              <a:rPr lang="tr-TR" sz="2400" b="1" dirty="0"/>
              <a:t>ve </a:t>
            </a:r>
            <a:r>
              <a:rPr lang="tr-TR" sz="2400" b="1" dirty="0" smtClean="0"/>
              <a:t>öngörülen </a:t>
            </a:r>
            <a:r>
              <a:rPr lang="tr-TR" sz="2400" b="1" dirty="0"/>
              <a:t>etkilerinin </a:t>
            </a:r>
            <a:r>
              <a:rPr lang="tr-TR" sz="2400" b="1" dirty="0" smtClean="0"/>
              <a:t>tanımı</a:t>
            </a:r>
            <a:r>
              <a:rPr lang="tr-TR" sz="2400" dirty="0" smtClean="0"/>
              <a:t> </a:t>
            </a:r>
            <a:r>
              <a:rPr lang="tr-TR" sz="2400" dirty="0"/>
              <a:t>ve </a:t>
            </a:r>
            <a:endParaRPr lang="tr-TR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risk </a:t>
            </a:r>
            <a:r>
              <a:rPr lang="tr-TR" sz="2400" b="1" dirty="0"/>
              <a:t>ve fırsatların </a:t>
            </a:r>
            <a:r>
              <a:rPr lang="tr-TR" sz="2400" b="1" dirty="0" smtClean="0"/>
              <a:t>nerelerde yoğunlaştığının</a:t>
            </a:r>
            <a:r>
              <a:rPr lang="tr-TR" sz="2400" dirty="0" smtClean="0"/>
              <a:t> (örneğin coğrafi </a:t>
            </a:r>
            <a:r>
              <a:rPr lang="tr-TR" sz="2400" dirty="0"/>
              <a:t>alanlar, tesisler ve varlık türleri)</a:t>
            </a:r>
            <a:r>
              <a:rPr lang="tr-TR" sz="2400" b="1" dirty="0"/>
              <a:t> tanımı</a:t>
            </a:r>
            <a:r>
              <a:rPr lang="tr-TR" sz="2400" dirty="0"/>
              <a:t>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91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Strateji-4 Strateji ve Karar Alma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98602" cy="4502815"/>
          </a:xfrm>
        </p:spPr>
        <p:txBody>
          <a:bodyPr>
            <a:normAutofit/>
          </a:bodyPr>
          <a:lstStyle/>
          <a:p>
            <a:r>
              <a:rPr lang="tr-TR" sz="2400" b="1" dirty="0">
                <a:solidFill>
                  <a:srgbClr val="C00000"/>
                </a:solidFill>
              </a:rPr>
              <a:t>İşletme</a:t>
            </a:r>
            <a:r>
              <a:rPr lang="tr-TR" sz="2400" b="1" dirty="0"/>
              <a:t>, genel amaçlı finansal raporların </a:t>
            </a:r>
            <a:r>
              <a:rPr lang="tr-TR" sz="2400" b="1" dirty="0">
                <a:solidFill>
                  <a:srgbClr val="C00000"/>
                </a:solidFill>
              </a:rPr>
              <a:t>kullanıcıların</a:t>
            </a:r>
            <a:r>
              <a:rPr lang="tr-TR" sz="2400" b="1" dirty="0"/>
              <a:t>ın, sürdürülebilirlikle ilgili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fırsatların</a:t>
            </a:r>
            <a:r>
              <a:rPr lang="tr-TR" sz="2400" b="1" dirty="0"/>
              <a:t> </a:t>
            </a:r>
            <a:r>
              <a:rPr lang="tr-TR" sz="2400" b="1" dirty="0">
                <a:solidFill>
                  <a:srgbClr val="00B050"/>
                </a:solidFill>
              </a:rPr>
              <a:t>işletmenin stratejisi ve karar alma </a:t>
            </a:r>
            <a:r>
              <a:rPr lang="tr-TR" sz="2400" b="1" dirty="0" smtClean="0">
                <a:solidFill>
                  <a:srgbClr val="00B050"/>
                </a:solidFill>
              </a:rPr>
              <a:t>mekanizması üzerindeki </a:t>
            </a:r>
            <a:r>
              <a:rPr lang="tr-TR" sz="2400" b="1" dirty="0">
                <a:solidFill>
                  <a:srgbClr val="00B050"/>
                </a:solidFill>
              </a:rPr>
              <a:t>etkilerini</a:t>
            </a:r>
            <a:r>
              <a:rPr lang="tr-TR" sz="2400" b="1" dirty="0"/>
              <a:t> </a:t>
            </a:r>
            <a:r>
              <a:rPr lang="tr-TR" sz="2400" b="1" dirty="0" smtClean="0"/>
              <a:t>anlamalarını sağlayan </a:t>
            </a:r>
            <a:r>
              <a:rPr lang="tr-TR" sz="2400" b="1" dirty="0"/>
              <a:t>bilgileri açıklar. </a:t>
            </a:r>
            <a:endParaRPr lang="tr-TR" sz="2400" b="1" dirty="0" smtClean="0"/>
          </a:p>
          <a:p>
            <a:r>
              <a:rPr lang="tr-TR" sz="2400" dirty="0" smtClean="0"/>
              <a:t>İşletme </a:t>
            </a:r>
            <a:r>
              <a:rPr lang="tr-TR" sz="2400" dirty="0"/>
              <a:t>özellikle aşağıdakileri açıklar: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Risk </a:t>
            </a:r>
            <a:r>
              <a:rPr lang="tr-TR" sz="2400" b="1" dirty="0"/>
              <a:t>ve fırsatlara nasıl karşılık </a:t>
            </a:r>
            <a:r>
              <a:rPr lang="tr-TR" sz="2400" b="1" dirty="0" smtClean="0"/>
              <a:t>verildiği </a:t>
            </a:r>
            <a:r>
              <a:rPr lang="tr-TR" sz="2400" b="1" dirty="0"/>
              <a:t>ve </a:t>
            </a:r>
            <a:r>
              <a:rPr lang="tr-TR" sz="2400" b="1" dirty="0" smtClean="0"/>
              <a:t>nasıl karşılık verilmesinin </a:t>
            </a:r>
            <a:r>
              <a:rPr lang="tr-TR" sz="2400" b="1" dirty="0"/>
              <a:t>planladığı</a:t>
            </a:r>
            <a:r>
              <a:rPr lang="tr-TR" sz="2400" dirty="0"/>
              <a:t>, </a:t>
            </a:r>
            <a:endParaRPr lang="tr-TR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Nicel </a:t>
            </a:r>
            <a:r>
              <a:rPr lang="tr-TR" sz="2400" b="1" dirty="0"/>
              <a:t>ve nitel bilgiler </a:t>
            </a:r>
            <a:r>
              <a:rPr lang="tr-TR" sz="2400" b="1" dirty="0" smtClean="0"/>
              <a:t>dâhil olmak üzere</a:t>
            </a:r>
            <a:r>
              <a:rPr lang="tr-TR" sz="2400" dirty="0" smtClean="0"/>
              <a:t>, </a:t>
            </a:r>
            <a:r>
              <a:rPr lang="tr-TR" sz="2400" dirty="0"/>
              <a:t>işletmenin önceki raporlama dönemlerinde açıkladığı planlara </a:t>
            </a:r>
            <a:r>
              <a:rPr lang="tr-TR" sz="2400" dirty="0" smtClean="0"/>
              <a:t>istinaden </a:t>
            </a:r>
            <a:r>
              <a:rPr lang="tr-TR" sz="2400" b="1" dirty="0" smtClean="0"/>
              <a:t>gerçekleşen ilerlemeler</a:t>
            </a:r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34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98601" cy="1450757"/>
          </a:xfrm>
        </p:spPr>
        <p:txBody>
          <a:bodyPr>
            <a:normAutofit/>
          </a:bodyPr>
          <a:lstStyle/>
          <a:p>
            <a:r>
              <a:rPr lang="tr-TR" dirty="0" smtClean="0"/>
              <a:t>TSRS - S1: IV. TEMEL İÇERİK     </a:t>
            </a:r>
            <a:r>
              <a:rPr lang="tr-TR" b="1" dirty="0" smtClean="0"/>
              <a:t>Strateji-5 </a:t>
            </a:r>
            <a:br>
              <a:rPr lang="tr-TR" b="1" dirty="0" smtClean="0"/>
            </a:br>
            <a:r>
              <a:rPr lang="tr-TR" sz="3600" b="1" dirty="0" smtClean="0"/>
              <a:t>Finansal Durum, Finansal Performans ve Nakit Akışları-1</a:t>
            </a: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15204" cy="4502815"/>
          </a:xfrm>
        </p:spPr>
        <p:txBody>
          <a:bodyPr>
            <a:normAutofit/>
          </a:bodyPr>
          <a:lstStyle/>
          <a:p>
            <a:r>
              <a:rPr lang="tr-TR" sz="2400" b="1" dirty="0"/>
              <a:t>İşletme, genel amaçlı finansal raporların </a:t>
            </a:r>
            <a:r>
              <a:rPr lang="tr-TR" sz="2400" b="1" dirty="0">
                <a:solidFill>
                  <a:srgbClr val="C00000"/>
                </a:solidFill>
              </a:rPr>
              <a:t>kullanıcıların</a:t>
            </a:r>
            <a:r>
              <a:rPr lang="tr-TR" sz="2400" b="1" dirty="0"/>
              <a:t>ın </a:t>
            </a:r>
            <a:r>
              <a:rPr lang="tr-TR" sz="2400" b="1" dirty="0">
                <a:solidFill>
                  <a:srgbClr val="00B050"/>
                </a:solidFill>
              </a:rPr>
              <a:t>aşağıdakileri anlamalarını sağlayan bilgileri açıklar</a:t>
            </a:r>
            <a:r>
              <a:rPr lang="tr-TR" sz="2400" b="1" dirty="0"/>
              <a:t>: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Mevcut Finansal Etkiler</a:t>
            </a:r>
            <a:r>
              <a:rPr lang="tr-TR" sz="2400" dirty="0" smtClean="0"/>
              <a:t>; İlgili raporlama dönemi için, sürdürülebilirlikle </a:t>
            </a:r>
            <a:r>
              <a:rPr lang="tr-TR" sz="2400" dirty="0"/>
              <a:t>ilgili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fırsatların</a:t>
            </a:r>
            <a:r>
              <a:rPr lang="tr-TR" sz="2400" b="1" dirty="0">
                <a:solidFill>
                  <a:srgbClr val="00B050"/>
                </a:solidFill>
              </a:rPr>
              <a:t> </a:t>
            </a:r>
            <a:r>
              <a:rPr lang="tr-TR" sz="2400" b="1" dirty="0" smtClean="0">
                <a:solidFill>
                  <a:srgbClr val="00B050"/>
                </a:solidFill>
              </a:rPr>
              <a:t>işletmenin </a:t>
            </a:r>
            <a:r>
              <a:rPr lang="tr-TR" sz="2400" b="1" dirty="0">
                <a:solidFill>
                  <a:srgbClr val="00B050"/>
                </a:solidFill>
              </a:rPr>
              <a:t>finansal durumu, finansal performansı ve nakit akışları üzerindeki </a:t>
            </a:r>
            <a:r>
              <a:rPr lang="tr-TR" sz="2400" b="1" dirty="0" smtClean="0">
                <a:solidFill>
                  <a:srgbClr val="00B050"/>
                </a:solidFill>
              </a:rPr>
              <a:t>etkileri </a:t>
            </a:r>
            <a:r>
              <a:rPr lang="tr-TR" sz="2400" dirty="0" smtClean="0"/>
              <a:t>ve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Öngörülen Etkiler</a:t>
            </a:r>
            <a:r>
              <a:rPr lang="tr-TR" sz="2400" dirty="0" smtClean="0"/>
              <a:t>; Sürdürülebilirlikle </a:t>
            </a:r>
            <a:r>
              <a:rPr lang="tr-TR" sz="2400" dirty="0"/>
              <a:t>ilgili </a:t>
            </a:r>
            <a:r>
              <a:rPr lang="tr-TR" sz="2400" dirty="0" smtClean="0"/>
              <a:t>risk </a:t>
            </a:r>
            <a:r>
              <a:rPr lang="tr-TR" sz="2400" dirty="0"/>
              <a:t>ve </a:t>
            </a:r>
            <a:r>
              <a:rPr lang="tr-TR" sz="2400" dirty="0" smtClean="0"/>
              <a:t>fırsatların </a:t>
            </a:r>
            <a:r>
              <a:rPr lang="tr-TR" sz="2400" dirty="0"/>
              <a:t>işletmenin finansal planlamasına </a:t>
            </a:r>
            <a:r>
              <a:rPr lang="tr-TR" sz="2400" dirty="0" smtClean="0"/>
              <a:t>ne şekilde </a:t>
            </a:r>
            <a:r>
              <a:rPr lang="tr-TR" sz="2400" dirty="0"/>
              <a:t>dâhil </a:t>
            </a:r>
            <a:r>
              <a:rPr lang="tr-TR" sz="2400" dirty="0" smtClean="0"/>
              <a:t>edildiği de dikkate alınmak suretiyle, </a:t>
            </a:r>
            <a:r>
              <a:rPr lang="tr-TR" sz="2400" dirty="0"/>
              <a:t>sürdürülebilirlikle ilgili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fırsatların</a:t>
            </a:r>
            <a:r>
              <a:rPr lang="tr-TR" sz="2400" dirty="0"/>
              <a:t> </a:t>
            </a:r>
            <a:r>
              <a:rPr lang="tr-TR" sz="2400" dirty="0" smtClean="0"/>
              <a:t>«</a:t>
            </a:r>
            <a:r>
              <a:rPr lang="tr-TR" sz="2400" b="1" dirty="0" smtClean="0">
                <a:solidFill>
                  <a:srgbClr val="00B050"/>
                </a:solidFill>
              </a:rPr>
              <a:t>kısa», «orta» </a:t>
            </a:r>
            <a:r>
              <a:rPr lang="tr-TR" sz="2400" b="1" dirty="0">
                <a:solidFill>
                  <a:srgbClr val="00B050"/>
                </a:solidFill>
              </a:rPr>
              <a:t>ve </a:t>
            </a:r>
            <a:r>
              <a:rPr lang="tr-TR" sz="2400" b="1" dirty="0" smtClean="0">
                <a:solidFill>
                  <a:srgbClr val="00B050"/>
                </a:solidFill>
              </a:rPr>
              <a:t>«uzun vadede» </a:t>
            </a:r>
            <a:r>
              <a:rPr lang="tr-TR" sz="2400" b="1" dirty="0">
                <a:solidFill>
                  <a:srgbClr val="00B050"/>
                </a:solidFill>
              </a:rPr>
              <a:t>işletmenin finansal durumu, finansal performansı ve nakit akışları üzerinde </a:t>
            </a:r>
            <a:r>
              <a:rPr lang="tr-TR" sz="2400" b="1" dirty="0" smtClean="0">
                <a:solidFill>
                  <a:srgbClr val="00B050"/>
                </a:solidFill>
              </a:rPr>
              <a:t>öngörülen etkilerini</a:t>
            </a:r>
            <a:r>
              <a:rPr lang="tr-TR" sz="2400" dirty="0" smtClean="0">
                <a:solidFill>
                  <a:srgbClr val="00B050"/>
                </a:solidFill>
              </a:rPr>
              <a:t>. </a:t>
            </a:r>
          </a:p>
          <a:p>
            <a:pPr marL="0" indent="0">
              <a:buNone/>
            </a:pPr>
            <a:r>
              <a:rPr lang="tr-TR" sz="2400" dirty="0"/>
              <a:t> İşletme </a:t>
            </a:r>
            <a:r>
              <a:rPr lang="tr-TR" sz="2400" dirty="0" smtClean="0"/>
              <a:t>bu konular </a:t>
            </a:r>
            <a:r>
              <a:rPr lang="tr-TR" sz="2400" dirty="0"/>
              <a:t>hakkında </a:t>
            </a:r>
            <a:r>
              <a:rPr lang="tr-TR" sz="2400" b="1" dirty="0"/>
              <a:t>nicel ve nitel bilgileri </a:t>
            </a:r>
            <a:r>
              <a:rPr lang="tr-TR" sz="2400" b="1" dirty="0" smtClean="0"/>
              <a:t>açıklar.</a:t>
            </a:r>
            <a:endParaRPr lang="tr-TR" sz="2400" b="1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16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83227" y="836614"/>
            <a:ext cx="5958936" cy="8667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tr-TR" altLang="tr-TR" b="1" u="sng" dirty="0" smtClean="0">
                <a:solidFill>
                  <a:srgbClr val="C00000"/>
                </a:solidFill>
              </a:rPr>
              <a:t>Sürdürülebilirlik Raporu</a:t>
            </a:r>
            <a:endParaRPr lang="tr-TR" altLang="tr-TR" b="1" u="sng" dirty="0">
              <a:solidFill>
                <a:srgbClr val="C00000"/>
              </a:solidFill>
            </a:endParaRP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45611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32" indent="-285744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2971" indent="-228594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160" indent="-228594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349" indent="-228594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537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726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8914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103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A1CDD4D-ACBE-4715-A1C8-52E71881E538}" type="slidenum">
              <a:rPr lang="tr-TR" altLang="tr-TR" sz="14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tr-TR" altLang="tr-TR" sz="1400"/>
          </a:p>
        </p:txBody>
      </p:sp>
      <p:sp>
        <p:nvSpPr>
          <p:cNvPr id="20487" name="Rectangle 1030"/>
          <p:cNvSpPr>
            <a:spLocks noChangeArrowheads="1"/>
          </p:cNvSpPr>
          <p:nvPr/>
        </p:nvSpPr>
        <p:spPr bwMode="auto">
          <a:xfrm>
            <a:off x="8008264" y="453107"/>
            <a:ext cx="720080" cy="420748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1600" dirty="0"/>
              <a:t>B</a:t>
            </a:r>
          </a:p>
          <a:p>
            <a:pPr algn="ctr">
              <a:defRPr/>
            </a:pPr>
            <a:r>
              <a:rPr lang="tr-TR" sz="1600" dirty="0"/>
              <a:t>İ</a:t>
            </a:r>
          </a:p>
          <a:p>
            <a:pPr algn="ctr">
              <a:defRPr/>
            </a:pPr>
            <a:r>
              <a:rPr lang="tr-TR" sz="1600" dirty="0"/>
              <a:t>L</a:t>
            </a:r>
          </a:p>
          <a:p>
            <a:pPr algn="ctr">
              <a:defRPr/>
            </a:pPr>
            <a:r>
              <a:rPr lang="tr-TR" sz="1600" dirty="0"/>
              <a:t>G</a:t>
            </a:r>
          </a:p>
          <a:p>
            <a:pPr algn="ctr">
              <a:defRPr/>
            </a:pPr>
            <a:r>
              <a:rPr lang="tr-TR" sz="1600" dirty="0"/>
              <a:t>İ</a:t>
            </a:r>
          </a:p>
          <a:p>
            <a:pPr algn="ctr">
              <a:defRPr/>
            </a:pPr>
            <a:endParaRPr lang="tr-TR" sz="1600" dirty="0"/>
          </a:p>
          <a:p>
            <a:pPr algn="ctr">
              <a:defRPr/>
            </a:pPr>
            <a:r>
              <a:rPr lang="tr-TR" sz="1600" dirty="0"/>
              <a:t>İ</a:t>
            </a:r>
          </a:p>
          <a:p>
            <a:pPr algn="ctr">
              <a:defRPr/>
            </a:pPr>
            <a:r>
              <a:rPr lang="tr-TR" sz="1600" dirty="0"/>
              <a:t>S</a:t>
            </a:r>
          </a:p>
          <a:p>
            <a:pPr algn="ctr">
              <a:defRPr/>
            </a:pPr>
            <a:r>
              <a:rPr lang="tr-TR" sz="1600" dirty="0"/>
              <a:t>T</a:t>
            </a:r>
          </a:p>
          <a:p>
            <a:pPr algn="ctr">
              <a:defRPr/>
            </a:pPr>
            <a:r>
              <a:rPr lang="tr-TR" sz="1600" dirty="0"/>
              <a:t>E</a:t>
            </a:r>
          </a:p>
          <a:p>
            <a:pPr algn="ctr">
              <a:defRPr/>
            </a:pPr>
            <a:r>
              <a:rPr lang="tr-TR" sz="1600" dirty="0"/>
              <a:t>Y</a:t>
            </a:r>
          </a:p>
          <a:p>
            <a:pPr algn="ctr">
              <a:defRPr/>
            </a:pPr>
            <a:r>
              <a:rPr lang="tr-TR" sz="1600" dirty="0"/>
              <a:t>E</a:t>
            </a:r>
          </a:p>
          <a:p>
            <a:pPr algn="ctr">
              <a:defRPr/>
            </a:pPr>
            <a:r>
              <a:rPr lang="tr-TR" sz="1600" dirty="0"/>
              <a:t>N</a:t>
            </a:r>
          </a:p>
          <a:p>
            <a:pPr algn="ctr">
              <a:defRPr/>
            </a:pPr>
            <a:r>
              <a:rPr lang="tr-TR" sz="1600" dirty="0"/>
              <a:t>L</a:t>
            </a:r>
          </a:p>
          <a:p>
            <a:pPr algn="ctr">
              <a:defRPr/>
            </a:pPr>
            <a:r>
              <a:rPr lang="tr-TR" sz="1600" dirty="0"/>
              <a:t>E</a:t>
            </a:r>
          </a:p>
          <a:p>
            <a:pPr algn="ctr">
              <a:defRPr/>
            </a:pPr>
            <a:r>
              <a:rPr lang="tr-TR" sz="1600" dirty="0"/>
              <a:t>R</a:t>
            </a:r>
          </a:p>
        </p:txBody>
      </p:sp>
      <p:sp>
        <p:nvSpPr>
          <p:cNvPr id="10258" name="Line 1033"/>
          <p:cNvSpPr>
            <a:spLocks noChangeShapeType="1"/>
          </p:cNvSpPr>
          <p:nvPr/>
        </p:nvSpPr>
        <p:spPr bwMode="auto">
          <a:xfrm>
            <a:off x="6283565" y="2686928"/>
            <a:ext cx="437559" cy="25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0976" name="Oval 1040"/>
          <p:cNvSpPr>
            <a:spLocks noChangeArrowheads="1"/>
          </p:cNvSpPr>
          <p:nvPr/>
        </p:nvSpPr>
        <p:spPr bwMode="auto">
          <a:xfrm>
            <a:off x="6694466" y="424965"/>
            <a:ext cx="781000" cy="4428381"/>
          </a:xfrm>
          <a:prstGeom prst="ellipse">
            <a:avLst/>
          </a:prstGeom>
          <a:solidFill>
            <a:srgbClr val="FF0066"/>
          </a:solidFill>
          <a:ln w="9525">
            <a:noFill/>
            <a:round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D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I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Ş</a:t>
            </a:r>
          </a:p>
          <a:p>
            <a:pPr algn="ctr">
              <a:defRPr/>
            </a:pPr>
            <a:endParaRPr lang="tr-TR" sz="2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D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E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N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E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T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İ</a:t>
            </a:r>
          </a:p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0264" name="Line 1041"/>
          <p:cNvSpPr>
            <a:spLocks noChangeShapeType="1"/>
          </p:cNvSpPr>
          <p:nvPr/>
        </p:nvSpPr>
        <p:spPr bwMode="auto">
          <a:xfrm>
            <a:off x="7599185" y="2743197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8" name="Rectangle 1042"/>
          <p:cNvSpPr>
            <a:spLocks noChangeArrowheads="1"/>
          </p:cNvSpPr>
          <p:nvPr/>
        </p:nvSpPr>
        <p:spPr bwMode="auto">
          <a:xfrm>
            <a:off x="4251373" y="1955409"/>
            <a:ext cx="1922884" cy="158730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 algn="ctr">
              <a:defRPr/>
            </a:pPr>
            <a:r>
              <a:rPr lang="tr-TR" sz="2000" b="1" u="sng" dirty="0" smtClean="0">
                <a:solidFill>
                  <a:schemeClr val="bg1"/>
                </a:solidFill>
              </a:rPr>
              <a:t>İŞLETMENİN</a:t>
            </a:r>
          </a:p>
          <a:p>
            <a:pPr algn="ctr"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Sürdürülebilirlik </a:t>
            </a:r>
          </a:p>
          <a:p>
            <a:pPr algn="ctr"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Raporu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20" name="Line 1032"/>
          <p:cNvSpPr>
            <a:spLocks noChangeShapeType="1"/>
          </p:cNvSpPr>
          <p:nvPr/>
        </p:nvSpPr>
        <p:spPr bwMode="auto">
          <a:xfrm>
            <a:off x="4046807" y="2712716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" name="Oval 1027"/>
          <p:cNvSpPr>
            <a:spLocks noChangeArrowheads="1"/>
          </p:cNvSpPr>
          <p:nvPr/>
        </p:nvSpPr>
        <p:spPr bwMode="auto">
          <a:xfrm>
            <a:off x="913227" y="1997614"/>
            <a:ext cx="3091376" cy="139270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tr-TR" sz="2000" b="1" dirty="0">
                <a:solidFill>
                  <a:schemeClr val="bg1"/>
                </a:solidFill>
              </a:rPr>
              <a:t>Sürdürülebilirlikle </a:t>
            </a:r>
            <a:r>
              <a:rPr lang="tr-TR" sz="2000" b="1" dirty="0" smtClean="0">
                <a:solidFill>
                  <a:schemeClr val="bg1"/>
                </a:solidFill>
              </a:rPr>
              <a:t>İlgili </a:t>
            </a:r>
          </a:p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Finansal </a:t>
            </a:r>
            <a:r>
              <a:rPr lang="tr-TR" sz="2000" b="1" dirty="0">
                <a:solidFill>
                  <a:schemeClr val="bg1"/>
                </a:solidFill>
              </a:rPr>
              <a:t>Bilgilerin </a:t>
            </a:r>
            <a:endParaRPr lang="tr-TR" sz="2000" b="1" dirty="0" smtClean="0">
              <a:solidFill>
                <a:schemeClr val="bg1"/>
              </a:solidFill>
            </a:endParaRPr>
          </a:p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Açıklanması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22" name="Oval 1027"/>
          <p:cNvSpPr>
            <a:spLocks noChangeArrowheads="1"/>
          </p:cNvSpPr>
          <p:nvPr/>
        </p:nvSpPr>
        <p:spPr bwMode="auto">
          <a:xfrm>
            <a:off x="896811" y="3458295"/>
            <a:ext cx="3091376" cy="1395051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Sürdürülebilirlikle </a:t>
            </a:r>
            <a:r>
              <a:rPr lang="tr-TR" sz="2000" b="1" dirty="0">
                <a:solidFill>
                  <a:schemeClr val="bg1"/>
                </a:solidFill>
              </a:rPr>
              <a:t>ilgili </a:t>
            </a:r>
            <a:endParaRPr lang="tr-TR" sz="2000" b="1" dirty="0" smtClean="0">
              <a:solidFill>
                <a:schemeClr val="bg1"/>
              </a:solidFill>
            </a:endParaRPr>
          </a:p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risklerine </a:t>
            </a:r>
            <a:r>
              <a:rPr lang="tr-TR" sz="2000" b="1" dirty="0">
                <a:solidFill>
                  <a:schemeClr val="bg1"/>
                </a:solidFill>
              </a:rPr>
              <a:t>ve fırsatlarına </a:t>
            </a:r>
            <a:endParaRPr lang="tr-TR" sz="2000" b="1" dirty="0" smtClean="0">
              <a:solidFill>
                <a:schemeClr val="bg1"/>
              </a:solidFill>
            </a:endParaRPr>
          </a:p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ilişkin </a:t>
            </a:r>
            <a:r>
              <a:rPr lang="tr-TR" sz="2000" b="1" dirty="0">
                <a:solidFill>
                  <a:schemeClr val="bg1"/>
                </a:solidFill>
              </a:rPr>
              <a:t>bilgileri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8961109" y="576775"/>
            <a:ext cx="2264899" cy="193899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/>
              <a:t>Genel amaçlı finansal raporlamanın </a:t>
            </a:r>
            <a:r>
              <a:rPr lang="tr-TR" sz="2400" b="1" u="sng" dirty="0"/>
              <a:t>asli kullanıcıları</a:t>
            </a:r>
            <a:r>
              <a:rPr lang="tr-TR" sz="2400" b="1" dirty="0"/>
              <a:t> (asli kullanıcılar)</a:t>
            </a:r>
            <a:endParaRPr lang="tr-TR" sz="2400" dirty="0"/>
          </a:p>
        </p:txBody>
      </p:sp>
      <p:sp>
        <p:nvSpPr>
          <p:cNvPr id="24" name="Oval 1028"/>
          <p:cNvSpPr>
            <a:spLocks noChangeArrowheads="1"/>
          </p:cNvSpPr>
          <p:nvPr/>
        </p:nvSpPr>
        <p:spPr bwMode="auto">
          <a:xfrm>
            <a:off x="8812694" y="2712717"/>
            <a:ext cx="2960258" cy="16764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Mevcut yatırımcılar</a:t>
            </a:r>
          </a:p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Potansiyel yatırımcılar</a:t>
            </a:r>
          </a:p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Borç verenler</a:t>
            </a:r>
          </a:p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</a:rPr>
              <a:t>Kredi verenler</a:t>
            </a:r>
            <a:endParaRPr lang="tr-TR" sz="2000" b="1" dirty="0">
              <a:solidFill>
                <a:schemeClr val="bg1"/>
              </a:solidFill>
            </a:endParaRPr>
          </a:p>
        </p:txBody>
      </p:sp>
      <p:sp>
        <p:nvSpPr>
          <p:cNvPr id="25" name="Metin kutusu 24"/>
          <p:cNvSpPr txBox="1"/>
          <p:nvPr/>
        </p:nvSpPr>
        <p:spPr>
          <a:xfrm>
            <a:off x="183875" y="4890542"/>
            <a:ext cx="721654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tr-TR" b="1" dirty="0" smtClean="0"/>
              <a:t>Bir </a:t>
            </a:r>
            <a:r>
              <a:rPr lang="tr-TR" b="1" dirty="0"/>
              <a:t>işletmenin kısa, orta veya uzun vadede nakit akışlarını, finansmana erişimini veya sermaye </a:t>
            </a:r>
            <a:r>
              <a:rPr lang="tr-TR" b="1" dirty="0" smtClean="0"/>
              <a:t>maliyetini etkilemesi </a:t>
            </a:r>
            <a:r>
              <a:rPr lang="tr-TR" b="1" u="sng" dirty="0"/>
              <a:t>makul ölçüde </a:t>
            </a:r>
            <a:r>
              <a:rPr lang="tr-TR" b="1" u="sng" dirty="0" smtClean="0"/>
              <a:t>beklenebilecek </a:t>
            </a:r>
            <a:r>
              <a:rPr lang="tr-TR" b="1" dirty="0"/>
              <a:t>sürdürülebilirlikle ilgili tüm </a:t>
            </a:r>
            <a:r>
              <a:rPr lang="tr-TR" b="1" dirty="0" smtClean="0"/>
              <a:t>risk </a:t>
            </a:r>
            <a:r>
              <a:rPr lang="tr-TR" b="1" dirty="0"/>
              <a:t>ve </a:t>
            </a:r>
            <a:r>
              <a:rPr lang="tr-TR" b="1" dirty="0" smtClean="0"/>
              <a:t>fırsatlara ilişkin bilgileri. </a:t>
            </a:r>
            <a:r>
              <a:rPr lang="tr-TR" b="1" dirty="0" smtClean="0">
                <a:solidFill>
                  <a:srgbClr val="C00000"/>
                </a:solidFill>
              </a:rPr>
              <a:t>«İşletmenin gelecekteki finansal yeterliliğini etkilemesi makul ölçüde beklenebilecek sürdürülebilirlikle ilgili risk ve fırsatlar» </a:t>
            </a:r>
            <a:r>
              <a:rPr lang="tr-TR" b="1" dirty="0" smtClean="0"/>
              <a:t>olarak anılır. </a:t>
            </a:r>
            <a:endParaRPr lang="tr-TR" dirty="0"/>
          </a:p>
        </p:txBody>
      </p:sp>
      <p:sp>
        <p:nvSpPr>
          <p:cNvPr id="27" name="Oval 1029"/>
          <p:cNvSpPr>
            <a:spLocks noChangeArrowheads="1"/>
          </p:cNvSpPr>
          <p:nvPr/>
        </p:nvSpPr>
        <p:spPr bwMode="auto">
          <a:xfrm>
            <a:off x="7216726" y="4389120"/>
            <a:ext cx="4811151" cy="231648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accent1"/>
            </a:solidFill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tr-TR" b="1" dirty="0" smtClean="0">
                <a:solidFill>
                  <a:schemeClr val="bg1"/>
                </a:solidFill>
              </a:rPr>
              <a:t>Sürdürülebilirlikle ilgili risk ve fırsatlar </a:t>
            </a:r>
          </a:p>
          <a:p>
            <a:pPr algn="ctr">
              <a:defRPr/>
            </a:pPr>
            <a:r>
              <a:rPr lang="tr-TR" b="1" dirty="0" smtClean="0">
                <a:solidFill>
                  <a:schemeClr val="bg1"/>
                </a:solidFill>
              </a:rPr>
              <a:t>İşletmenin kısa, orta ve uzun vadede </a:t>
            </a:r>
          </a:p>
          <a:p>
            <a:pPr algn="ctr">
              <a:defRPr/>
            </a:pPr>
            <a:r>
              <a:rPr lang="tr-TR" b="1" dirty="0" smtClean="0">
                <a:solidFill>
                  <a:schemeClr val="bg1"/>
                </a:solidFill>
              </a:rPr>
              <a:t>Nakit akışlarını, finansmana erişimini</a:t>
            </a:r>
          </a:p>
          <a:p>
            <a:pPr algn="ctr">
              <a:defRPr/>
            </a:pPr>
            <a:r>
              <a:rPr lang="tr-TR" b="1" dirty="0">
                <a:solidFill>
                  <a:schemeClr val="bg1"/>
                </a:solidFill>
              </a:rPr>
              <a:t>v</a:t>
            </a:r>
            <a:r>
              <a:rPr lang="tr-TR" b="1" dirty="0" smtClean="0">
                <a:solidFill>
                  <a:schemeClr val="bg1"/>
                </a:solidFill>
              </a:rPr>
              <a:t>eya sermaye maliyetini etkileyecek mi? </a:t>
            </a:r>
            <a:endParaRPr lang="tr-TR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tr-TR" b="1" dirty="0" smtClean="0">
                <a:solidFill>
                  <a:schemeClr val="bg1"/>
                </a:solidFill>
              </a:rPr>
              <a:t>Nasıl etkileyecek? </a:t>
            </a:r>
          </a:p>
          <a:p>
            <a:pPr algn="ctr">
              <a:defRPr/>
            </a:pPr>
            <a:r>
              <a:rPr lang="tr-TR" b="1" dirty="0" smtClean="0">
                <a:solidFill>
                  <a:schemeClr val="bg1"/>
                </a:solidFill>
              </a:rPr>
              <a:t>İşletme bu süreci nasıl yönetecek? </a:t>
            </a:r>
            <a:endParaRPr lang="tr-T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7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" grpId="0" animBg="1"/>
      <p:bldP spid="24" grpId="0" animBg="1"/>
      <p:bldP spid="25" grpId="0" animBg="1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98601" cy="1450757"/>
          </a:xfrm>
        </p:spPr>
        <p:txBody>
          <a:bodyPr>
            <a:normAutofit/>
          </a:bodyPr>
          <a:lstStyle/>
          <a:p>
            <a:r>
              <a:rPr lang="tr-TR" dirty="0" smtClean="0"/>
              <a:t>TSRS - S1: IV. TEMEL İÇERİK     </a:t>
            </a:r>
            <a:r>
              <a:rPr lang="tr-TR" b="1" dirty="0" smtClean="0"/>
              <a:t>Strateji-6 </a:t>
            </a:r>
            <a:br>
              <a:rPr lang="tr-TR" b="1" dirty="0" smtClean="0"/>
            </a:br>
            <a:r>
              <a:rPr lang="tr-TR" sz="3600" b="1" dirty="0" smtClean="0"/>
              <a:t>Finansal Durum, Finansal Performans ve Nakit Akışları-2</a:t>
            </a: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98602" cy="450281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İşletme </a:t>
            </a:r>
            <a:r>
              <a:rPr lang="tr-TR" sz="2400" b="1" dirty="0" smtClean="0"/>
              <a:t>nicel bilgi sağlarken, </a:t>
            </a:r>
            <a:r>
              <a:rPr lang="tr-TR" sz="2400" b="1" u="sng" dirty="0" smtClean="0"/>
              <a:t>münferit bir tutarı </a:t>
            </a:r>
            <a:r>
              <a:rPr lang="tr-TR" sz="2400" b="1" dirty="0" smtClean="0"/>
              <a:t>veya </a:t>
            </a:r>
            <a:r>
              <a:rPr lang="tr-TR" sz="2400" b="1" u="sng" dirty="0" smtClean="0"/>
              <a:t>bir tutar aralığını </a:t>
            </a:r>
            <a:r>
              <a:rPr lang="tr-TR" sz="2400" b="1" dirty="0" smtClean="0"/>
              <a:t>açıklayabilir</a:t>
            </a:r>
            <a:r>
              <a:rPr lang="tr-TR" sz="2400" dirty="0" smtClean="0"/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İşletme, sürdürülebilirlikle ilgili bir </a:t>
            </a:r>
            <a:r>
              <a:rPr lang="tr-TR" sz="2400" b="1" dirty="0" smtClean="0"/>
              <a:t>risk veya fırsatın öngörülen finansal etkilerine ilişkin açıklamaları hazırlarken</a:t>
            </a:r>
            <a:r>
              <a:rPr lang="tr-TR" sz="2400" dirty="0" smtClean="0"/>
              <a:t>;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Aşırı </a:t>
            </a:r>
            <a:r>
              <a:rPr lang="tr-TR" sz="2400" dirty="0"/>
              <a:t>maliyet veya çabaya katlanmaksızın </a:t>
            </a:r>
            <a:r>
              <a:rPr lang="tr-TR" sz="2400" b="1" dirty="0"/>
              <a:t>raporlama tarihinde elde edebildiği tüm makul ve desteklenebilir bilgileri kullanır </a:t>
            </a:r>
            <a:r>
              <a:rPr lang="tr-TR" sz="2400" dirty="0"/>
              <a:t>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/>
              <a:t>Söz konusu </a:t>
            </a:r>
            <a:r>
              <a:rPr lang="tr-TR" sz="2400" b="1" dirty="0"/>
              <a:t>açıklamaları hazırlamak için sahip olduğu beceri, yetenek ve kaynaklarla orantılı bir yaklaşım kullanır</a:t>
            </a:r>
            <a:r>
              <a:rPr lang="tr-TR" sz="2400" dirty="0"/>
              <a:t>. </a:t>
            </a:r>
          </a:p>
          <a:p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94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Strateji-7 Dirençlilik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298602" cy="4502815"/>
          </a:xfrm>
        </p:spPr>
        <p:txBody>
          <a:bodyPr>
            <a:normAutofit/>
          </a:bodyPr>
          <a:lstStyle/>
          <a:p>
            <a:r>
              <a:rPr lang="tr-TR" sz="2400" b="1" dirty="0"/>
              <a:t>İ</a:t>
            </a:r>
            <a:r>
              <a:rPr lang="tr-TR" sz="2400" b="1" dirty="0" smtClean="0"/>
              <a:t>şletme</a:t>
            </a:r>
            <a:r>
              <a:rPr lang="tr-TR" sz="2400" dirty="0"/>
              <a:t>, genel amaçlı finansal raporların </a:t>
            </a:r>
            <a:r>
              <a:rPr lang="tr-TR" sz="2400" b="1" dirty="0">
                <a:solidFill>
                  <a:srgbClr val="C00000"/>
                </a:solidFill>
              </a:rPr>
              <a:t>kullanıcıların</a:t>
            </a:r>
            <a:r>
              <a:rPr lang="tr-TR" sz="2400" dirty="0"/>
              <a:t>ın, işletmenin </a:t>
            </a:r>
            <a:r>
              <a:rPr lang="tr-TR" sz="2400" b="1" dirty="0">
                <a:solidFill>
                  <a:srgbClr val="00B050"/>
                </a:solidFill>
              </a:rPr>
              <a:t>sürdürülebilirlikle ilgili risklerden kaynaklanan belirsizliklere uyum sağlama kapasitesi</a:t>
            </a:r>
            <a:r>
              <a:rPr lang="tr-TR" sz="2400" b="1" dirty="0"/>
              <a:t>ni</a:t>
            </a:r>
            <a:r>
              <a:rPr lang="tr-TR" sz="2400" dirty="0"/>
              <a:t> </a:t>
            </a:r>
            <a:r>
              <a:rPr lang="tr-TR" sz="2400" b="1" dirty="0" smtClean="0"/>
              <a:t>anlamalarını sağlayan </a:t>
            </a:r>
            <a:r>
              <a:rPr lang="tr-TR" sz="2400" b="1" dirty="0"/>
              <a:t>bilgileri </a:t>
            </a:r>
            <a:r>
              <a:rPr lang="tr-TR" sz="2400" b="1" dirty="0" smtClean="0"/>
              <a:t>açıklar</a:t>
            </a:r>
            <a:r>
              <a:rPr lang="tr-TR" sz="2400" dirty="0" smtClean="0"/>
              <a:t>. </a:t>
            </a:r>
          </a:p>
          <a:p>
            <a:r>
              <a:rPr lang="tr-TR" sz="2400" b="1" dirty="0" smtClean="0">
                <a:solidFill>
                  <a:schemeClr val="tx1"/>
                </a:solidFill>
              </a:rPr>
              <a:t>İşletme stratejisinin ve iş modelinin sürdürülebilirlikle ilgili risklere karşı dirençliliğine dair</a:t>
            </a:r>
            <a:r>
              <a:rPr lang="tr-TR" sz="2400" dirty="0" smtClean="0">
                <a:solidFill>
                  <a:schemeClr val="tx1"/>
                </a:solidFill>
              </a:rPr>
              <a:t> </a:t>
            </a:r>
            <a:r>
              <a:rPr lang="tr-TR" sz="2400" b="1" dirty="0" smtClean="0">
                <a:solidFill>
                  <a:srgbClr val="C00000"/>
                </a:solidFill>
              </a:rPr>
              <a:t>niteliksel ve (mümkünse) niceliksel bir değerlendirmeyi</a:t>
            </a:r>
            <a:r>
              <a:rPr lang="tr-TR" sz="2400" dirty="0" smtClean="0">
                <a:solidFill>
                  <a:schemeClr val="tx1"/>
                </a:solidFill>
              </a:rPr>
              <a:t> (değerlendirmenin </a:t>
            </a:r>
            <a:r>
              <a:rPr lang="tr-TR" sz="2400" dirty="0">
                <a:solidFill>
                  <a:schemeClr val="tx1"/>
                </a:solidFill>
              </a:rPr>
              <a:t>nasıl yapıldığı ve değerlendirmenin zaman dilimi de </a:t>
            </a:r>
            <a:r>
              <a:rPr lang="tr-TR" sz="2400" dirty="0" smtClean="0">
                <a:solidFill>
                  <a:schemeClr val="tx1"/>
                </a:solidFill>
              </a:rPr>
              <a:t>dâhil) </a:t>
            </a:r>
            <a:r>
              <a:rPr lang="tr-TR" sz="2400" b="1" dirty="0" smtClean="0">
                <a:solidFill>
                  <a:srgbClr val="C00000"/>
                </a:solidFill>
              </a:rPr>
              <a:t>açıklar</a:t>
            </a:r>
            <a:r>
              <a:rPr lang="tr-TR" sz="2400" dirty="0" smtClean="0">
                <a:solidFill>
                  <a:schemeClr val="tx1"/>
                </a:solidFill>
              </a:rPr>
              <a:t> </a:t>
            </a:r>
            <a:r>
              <a:rPr lang="tr-TR" sz="2400" dirty="0" smtClean="0"/>
              <a:t>(</a:t>
            </a:r>
            <a:r>
              <a:rPr lang="tr-TR" sz="2400" dirty="0"/>
              <a:t>P</a:t>
            </a:r>
            <a:r>
              <a:rPr lang="tr-TR" sz="2400" dirty="0" smtClean="0"/>
              <a:t>.41</a:t>
            </a:r>
            <a:r>
              <a:rPr lang="tr-TR" sz="2400" dirty="0"/>
              <a:t>). </a:t>
            </a:r>
          </a:p>
          <a:p>
            <a:r>
              <a:rPr lang="tr-TR" sz="2400" b="1" dirty="0" smtClean="0"/>
              <a:t>Diğer </a:t>
            </a:r>
            <a:r>
              <a:rPr lang="tr-TR" sz="2400" b="1" dirty="0"/>
              <a:t>Türkiye Sürdürülebilirlik Raporlama Standartları</a:t>
            </a:r>
            <a:r>
              <a:rPr lang="tr-TR" sz="2400" dirty="0"/>
              <a:t>, </a:t>
            </a:r>
            <a:r>
              <a:rPr lang="tr-TR" sz="2400" dirty="0" smtClean="0"/>
              <a:t>sürdürülebilirlikle </a:t>
            </a:r>
            <a:r>
              <a:rPr lang="tr-TR" sz="2400" dirty="0"/>
              <a:t>ilgili belirli </a:t>
            </a:r>
            <a:r>
              <a:rPr lang="tr-TR" sz="2400" b="1" dirty="0"/>
              <a:t>risklere </a:t>
            </a:r>
            <a:r>
              <a:rPr lang="tr-TR" sz="2400" b="1" dirty="0" smtClean="0"/>
              <a:t>karşı </a:t>
            </a:r>
            <a:r>
              <a:rPr lang="tr-TR" sz="2400" b="1" dirty="0" smtClean="0">
                <a:solidFill>
                  <a:srgbClr val="00B050"/>
                </a:solidFill>
              </a:rPr>
              <a:t>işletmenin dirençliliğine </a:t>
            </a:r>
            <a:r>
              <a:rPr lang="tr-TR" sz="2400" b="1" dirty="0">
                <a:solidFill>
                  <a:srgbClr val="00B050"/>
                </a:solidFill>
              </a:rPr>
              <a:t>ilişkin </a:t>
            </a:r>
            <a:r>
              <a:rPr lang="tr-TR" sz="2400" b="1" dirty="0" smtClean="0">
                <a:solidFill>
                  <a:srgbClr val="00B050"/>
                </a:solidFill>
              </a:rPr>
              <a:t>açıklanması </a:t>
            </a:r>
            <a:r>
              <a:rPr lang="tr-TR" sz="2400" b="1" dirty="0">
                <a:solidFill>
                  <a:srgbClr val="00B050"/>
                </a:solidFill>
              </a:rPr>
              <a:t>gereken bilgi türünü</a:t>
            </a:r>
            <a:r>
              <a:rPr lang="tr-TR" sz="2400" dirty="0"/>
              <a:t> ve </a:t>
            </a:r>
            <a:r>
              <a:rPr lang="tr-TR" sz="2400" b="1" i="1" dirty="0">
                <a:solidFill>
                  <a:srgbClr val="C00000"/>
                </a:solidFill>
              </a:rPr>
              <a:t>senaryo analizi </a:t>
            </a:r>
            <a:r>
              <a:rPr lang="tr-TR" sz="2400" b="1" dirty="0"/>
              <a:t>gerekip gerekmediği</a:t>
            </a:r>
            <a:r>
              <a:rPr lang="tr-TR" sz="2400" dirty="0"/>
              <a:t> </a:t>
            </a:r>
            <a:r>
              <a:rPr lang="tr-TR" sz="2400" dirty="0" smtClean="0"/>
              <a:t>de dâhil olmak üzere söz konusu </a:t>
            </a:r>
            <a:r>
              <a:rPr lang="tr-TR" sz="2400" b="1" dirty="0" smtClean="0"/>
              <a:t>açıklamaların </a:t>
            </a:r>
            <a:r>
              <a:rPr lang="tr-TR" sz="2400" b="1" dirty="0"/>
              <a:t>nasıl </a:t>
            </a:r>
            <a:r>
              <a:rPr lang="tr-TR" sz="2400" b="1" dirty="0" smtClean="0"/>
              <a:t>hazırlanacağını belirleyebilir</a:t>
            </a:r>
            <a:r>
              <a:rPr lang="tr-TR" sz="2400" dirty="0" smtClean="0"/>
              <a:t> (P.42).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04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Risk Yönetimi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83211" y="1845734"/>
            <a:ext cx="10334757" cy="444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İşletmenin</a:t>
            </a:r>
            <a:r>
              <a:rPr lang="tr-TR" sz="2400" dirty="0" smtClean="0"/>
              <a:t> </a:t>
            </a:r>
            <a:r>
              <a:rPr lang="tr-TR" sz="2400" dirty="0"/>
              <a:t>sürdürülebilirlikle </a:t>
            </a:r>
            <a:r>
              <a:rPr lang="tr-TR" sz="2400" b="1" dirty="0">
                <a:solidFill>
                  <a:srgbClr val="C00000"/>
                </a:solidFill>
              </a:rPr>
              <a:t>ilgili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 </a:t>
            </a:r>
            <a:r>
              <a:rPr lang="tr-TR" sz="2400" b="1" i="1" dirty="0"/>
              <a:t>belirlemek, değerlendirmek, </a:t>
            </a:r>
            <a:r>
              <a:rPr lang="tr-TR" sz="2400" b="1" i="1" dirty="0" err="1"/>
              <a:t>önceliklendirmek</a:t>
            </a:r>
            <a:r>
              <a:rPr lang="tr-TR" sz="2400" b="1" i="1" dirty="0"/>
              <a:t> ve izlemek için kullandığı </a:t>
            </a:r>
            <a:r>
              <a:rPr lang="tr-TR" sz="2400" b="1" i="1" dirty="0" smtClean="0"/>
              <a:t>süreçlerdir </a:t>
            </a:r>
            <a:r>
              <a:rPr lang="tr-TR" sz="2400" dirty="0" smtClean="0"/>
              <a:t>(M.25/c). </a:t>
            </a:r>
          </a:p>
          <a:p>
            <a:pPr marL="0" indent="0">
              <a:buNone/>
            </a:pPr>
            <a:r>
              <a:rPr lang="tr-TR" sz="2400" b="1" dirty="0"/>
              <a:t>Risk yönetimine ilişkin</a:t>
            </a:r>
            <a:r>
              <a:rPr lang="tr-TR" sz="2400" dirty="0"/>
              <a:t> sürdürülebilirlikle ilgili finansal </a:t>
            </a:r>
            <a:r>
              <a:rPr lang="tr-TR" sz="2400" b="1" dirty="0"/>
              <a:t>açıklamaların </a:t>
            </a:r>
            <a:r>
              <a:rPr lang="tr-TR" sz="2400" b="1" u="sng" dirty="0"/>
              <a:t>amacı</a:t>
            </a:r>
            <a:r>
              <a:rPr lang="tr-TR" sz="2400" dirty="0"/>
              <a:t>, genel amaçlı finansal raporların </a:t>
            </a:r>
            <a:r>
              <a:rPr lang="tr-TR" sz="2400" b="1" dirty="0" smtClean="0"/>
              <a:t>kullanıcıların</a:t>
            </a:r>
            <a:r>
              <a:rPr lang="tr-TR" sz="2400" dirty="0" smtClean="0"/>
              <a:t>ın (M.43);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İşletmenin </a:t>
            </a:r>
            <a:r>
              <a:rPr lang="tr-TR" sz="2400" dirty="0"/>
              <a:t>sürdürülebilirlikle ilgili </a:t>
            </a:r>
            <a:r>
              <a:rPr lang="tr-TR" sz="2400" dirty="0" smtClean="0"/>
              <a:t>risk </a:t>
            </a:r>
            <a:r>
              <a:rPr lang="tr-TR" sz="2400" dirty="0"/>
              <a:t>ve fırsatları belirleme, değerlendirme, </a:t>
            </a:r>
            <a:r>
              <a:rPr lang="tr-TR" sz="2400" dirty="0" err="1"/>
              <a:t>önceliklendirme</a:t>
            </a:r>
            <a:r>
              <a:rPr lang="tr-TR" sz="2400" dirty="0"/>
              <a:t> ve izleme süreçlerinin </a:t>
            </a:r>
            <a:r>
              <a:rPr lang="tr-TR" sz="2400" b="1" dirty="0"/>
              <a:t>işletmenin genel risk yönetimi sürecine entegre edilip </a:t>
            </a:r>
            <a:r>
              <a:rPr lang="tr-TR" sz="2400" b="1" dirty="0" smtClean="0"/>
              <a:t>edilmediği</a:t>
            </a:r>
            <a:r>
              <a:rPr lang="tr-TR" sz="2400" dirty="0"/>
              <a:t>, </a:t>
            </a:r>
            <a:r>
              <a:rPr lang="tr-TR" sz="2400" dirty="0" smtClean="0"/>
              <a:t> </a:t>
            </a:r>
            <a:r>
              <a:rPr lang="tr-TR" sz="2400" b="1" dirty="0" smtClean="0"/>
              <a:t>edildiyse </a:t>
            </a:r>
            <a:r>
              <a:rPr lang="tr-TR" sz="2400" b="1" dirty="0"/>
              <a:t>nasıl entegre edildiği</a:t>
            </a:r>
            <a:r>
              <a:rPr lang="tr-TR" sz="2400" dirty="0"/>
              <a:t> ve </a:t>
            </a:r>
            <a:r>
              <a:rPr lang="tr-TR" sz="2400" b="1" dirty="0"/>
              <a:t>genel risk yönetimi sürecine nasıl bilgi verdiği</a:t>
            </a:r>
            <a:r>
              <a:rPr lang="tr-TR" sz="2400" dirty="0"/>
              <a:t> </a:t>
            </a:r>
            <a:r>
              <a:rPr lang="tr-TR" sz="2400" b="1" dirty="0"/>
              <a:t>de </a:t>
            </a:r>
            <a:r>
              <a:rPr lang="tr-TR" sz="2400" b="1" dirty="0" smtClean="0"/>
              <a:t>dâhil olmak üzere, </a:t>
            </a:r>
            <a:r>
              <a:rPr lang="tr-TR" sz="2400" b="1" dirty="0"/>
              <a:t>söz konusu süreçleri anlamalarını sağlamak</a:t>
            </a:r>
            <a:r>
              <a:rPr lang="tr-TR" sz="2400" dirty="0"/>
              <a:t> ve </a:t>
            </a:r>
            <a:r>
              <a:rPr lang="tr-TR" sz="2400" dirty="0" smtClean="0"/>
              <a:t> </a:t>
            </a:r>
          </a:p>
          <a:p>
            <a:pPr marL="457200" indent="-457200">
              <a:buFont typeface="+mj-lt"/>
              <a:buAutoNum type="alphaLcParenR" startAt="2"/>
            </a:pPr>
            <a:r>
              <a:rPr lang="tr-TR" sz="2400" dirty="0" smtClean="0"/>
              <a:t>İşletmenin </a:t>
            </a:r>
            <a:r>
              <a:rPr lang="tr-TR" sz="2400" b="1" dirty="0">
                <a:solidFill>
                  <a:srgbClr val="00B050"/>
                </a:solidFill>
              </a:rPr>
              <a:t>genel risk profili </a:t>
            </a:r>
            <a:r>
              <a:rPr lang="tr-TR" sz="2400" b="1" dirty="0">
                <a:solidFill>
                  <a:schemeClr val="tx1"/>
                </a:solidFill>
              </a:rPr>
              <a:t>ile</a:t>
            </a:r>
            <a:r>
              <a:rPr lang="tr-TR" sz="2400" b="1" dirty="0"/>
              <a:t> </a:t>
            </a:r>
            <a:r>
              <a:rPr lang="tr-TR" sz="2400" b="1" dirty="0">
                <a:solidFill>
                  <a:srgbClr val="C00000"/>
                </a:solidFill>
              </a:rPr>
              <a:t>genel risk yönetimi süreçlerini</a:t>
            </a:r>
            <a:r>
              <a:rPr lang="tr-TR" sz="2400" b="1" dirty="0"/>
              <a:t> </a:t>
            </a:r>
            <a:r>
              <a:rPr lang="tr-TR" sz="2400" b="1" dirty="0" smtClean="0"/>
              <a:t>değerlendirmelerini sağlamaktır</a:t>
            </a:r>
            <a:r>
              <a:rPr lang="tr-TR" sz="2400" dirty="0"/>
              <a:t>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8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Metrikler ve Hedefler-1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400" b="1" i="1" dirty="0" smtClean="0"/>
              <a:t>İşletmenin; </a:t>
            </a:r>
            <a:r>
              <a:rPr lang="tr-TR" sz="2400" b="1" i="1" dirty="0" smtClean="0">
                <a:solidFill>
                  <a:srgbClr val="C00000"/>
                </a:solidFill>
              </a:rPr>
              <a:t>kendi belirlediği </a:t>
            </a:r>
            <a:r>
              <a:rPr lang="tr-TR" sz="2400" b="1" i="1" dirty="0"/>
              <a:t>veya </a:t>
            </a:r>
            <a:r>
              <a:rPr lang="tr-TR" sz="2400" b="1" i="1" dirty="0">
                <a:solidFill>
                  <a:srgbClr val="00B050"/>
                </a:solidFill>
              </a:rPr>
              <a:t>mevzuat uyarınca ulaşması gereken hedeflere yönelik</a:t>
            </a:r>
            <a:r>
              <a:rPr lang="tr-TR" sz="2400" b="1" i="1" dirty="0"/>
              <a:t> </a:t>
            </a:r>
            <a:r>
              <a:rPr lang="tr-TR" sz="2400" b="1" i="1" dirty="0" smtClean="0"/>
              <a:t>ilerlemeler de dâhil olmak üzere</a:t>
            </a:r>
            <a:r>
              <a:rPr lang="tr-TR" sz="2400" dirty="0" smtClean="0"/>
              <a:t>, </a:t>
            </a:r>
            <a:r>
              <a:rPr lang="tr-TR" sz="2400" dirty="0"/>
              <a:t>sürdürülebilirlikle ilgili </a:t>
            </a:r>
            <a:r>
              <a:rPr lang="tr-TR" sz="2400" b="1" dirty="0" smtClean="0"/>
              <a:t>risk </a:t>
            </a:r>
            <a:r>
              <a:rPr lang="tr-TR" sz="2400" b="1" dirty="0"/>
              <a:t>ve fırsatlarla ilgili</a:t>
            </a:r>
            <a:r>
              <a:rPr lang="tr-TR" sz="2400" dirty="0"/>
              <a:t> </a:t>
            </a:r>
            <a:r>
              <a:rPr lang="tr-TR" sz="2400" b="1" i="1" dirty="0" smtClean="0"/>
              <a:t>performansıdır </a:t>
            </a:r>
            <a:r>
              <a:rPr lang="tr-TR" sz="2400" dirty="0" smtClean="0"/>
              <a:t>(M.25/d).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400" b="1" dirty="0" smtClean="0"/>
              <a:t> Metrikler </a:t>
            </a:r>
            <a:r>
              <a:rPr lang="tr-TR" sz="2400" b="1" dirty="0"/>
              <a:t>ve hedeflere ilişkin</a:t>
            </a:r>
            <a:r>
              <a:rPr lang="tr-TR" sz="2400" dirty="0"/>
              <a:t> sürdürülebilirlikle ilgili finansal </a:t>
            </a:r>
            <a:r>
              <a:rPr lang="tr-TR" sz="2400" b="1" dirty="0"/>
              <a:t>açıklamaların</a:t>
            </a:r>
            <a:r>
              <a:rPr lang="tr-TR" sz="2400" dirty="0"/>
              <a:t> </a:t>
            </a:r>
            <a:r>
              <a:rPr lang="tr-TR" sz="2400" b="1" u="sng" dirty="0"/>
              <a:t>amacı</a:t>
            </a:r>
            <a:r>
              <a:rPr lang="tr-TR" sz="2400" dirty="0"/>
              <a:t>, genel amaçlı finansal raporların </a:t>
            </a:r>
            <a:r>
              <a:rPr lang="tr-TR" sz="2400" b="1" dirty="0">
                <a:solidFill>
                  <a:srgbClr val="C00000"/>
                </a:solidFill>
              </a:rPr>
              <a:t>kullanıcıların</a:t>
            </a:r>
            <a:r>
              <a:rPr lang="tr-TR" sz="2400" dirty="0"/>
              <a:t>ın, </a:t>
            </a:r>
            <a:r>
              <a:rPr lang="tr-TR" sz="2400" b="1" dirty="0"/>
              <a:t>işletmenin </a:t>
            </a:r>
            <a:r>
              <a:rPr lang="tr-TR" sz="2400" b="1" dirty="0" smtClean="0"/>
              <a:t>kendi belirlediği </a:t>
            </a:r>
            <a:r>
              <a:rPr lang="tr-TR" sz="2400" b="1" dirty="0"/>
              <a:t>hedeflere ve mevzuat uyarınca ulaşması gereken hedeflere yönelik</a:t>
            </a:r>
            <a:r>
              <a:rPr lang="tr-TR" sz="2400" dirty="0"/>
              <a:t> </a:t>
            </a:r>
            <a:r>
              <a:rPr lang="tr-TR" sz="2400" dirty="0" smtClean="0"/>
              <a:t>ilerlemeler de dâhil olmak üzere, </a:t>
            </a:r>
            <a:r>
              <a:rPr lang="tr-TR" sz="2400" dirty="0"/>
              <a:t>sürdürülebilirlikle ilgili </a:t>
            </a:r>
            <a:r>
              <a:rPr lang="tr-TR" sz="2400" dirty="0" smtClean="0"/>
              <a:t>risk </a:t>
            </a:r>
            <a:r>
              <a:rPr lang="tr-TR" sz="2400" dirty="0"/>
              <a:t>ve fırsatlarla </a:t>
            </a:r>
            <a:r>
              <a:rPr lang="tr-TR" sz="2400" dirty="0" smtClean="0"/>
              <a:t>ilgili olarak </a:t>
            </a:r>
            <a:r>
              <a:rPr lang="tr-TR" sz="2400" b="1" dirty="0" smtClean="0">
                <a:solidFill>
                  <a:srgbClr val="00B050"/>
                </a:solidFill>
              </a:rPr>
              <a:t>işletmenin </a:t>
            </a:r>
            <a:r>
              <a:rPr lang="tr-TR" sz="2400" b="1" dirty="0">
                <a:solidFill>
                  <a:srgbClr val="00B050"/>
                </a:solidFill>
              </a:rPr>
              <a:t>performansını anlamalarını </a:t>
            </a:r>
            <a:r>
              <a:rPr lang="tr-TR" sz="2400" b="1" dirty="0" smtClean="0">
                <a:solidFill>
                  <a:srgbClr val="00B050"/>
                </a:solidFill>
              </a:rPr>
              <a:t>sağlamaktır</a:t>
            </a:r>
            <a:r>
              <a:rPr lang="tr-TR" sz="2400" b="1" dirty="0" smtClean="0"/>
              <a:t> </a:t>
            </a:r>
            <a:r>
              <a:rPr lang="tr-TR" sz="2400" dirty="0" smtClean="0"/>
              <a:t>(M.45)</a:t>
            </a:r>
            <a:r>
              <a:rPr lang="tr-TR" sz="2400" b="1" dirty="0" smtClean="0"/>
              <a:t>.</a:t>
            </a:r>
            <a:r>
              <a:rPr lang="tr-TR" sz="24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430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IV. TEMEL İÇERİK</a:t>
            </a:r>
            <a:br>
              <a:rPr lang="tr-TR" dirty="0" smtClean="0"/>
            </a:br>
            <a:r>
              <a:rPr lang="tr-TR" b="1" dirty="0" smtClean="0"/>
              <a:t>Metrikler ve Hedefler-2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İşletme</a:t>
            </a:r>
            <a:r>
              <a:rPr lang="tr-TR" sz="2400" dirty="0"/>
              <a:t>, </a:t>
            </a:r>
            <a:r>
              <a:rPr lang="tr-TR" sz="2400" b="1" dirty="0" smtClean="0">
                <a:solidFill>
                  <a:srgbClr val="00B050"/>
                </a:solidFill>
              </a:rPr>
              <a:t>gelecekte finansal yeterliliğini </a:t>
            </a:r>
            <a:r>
              <a:rPr lang="tr-TR" sz="2400" b="1" dirty="0">
                <a:solidFill>
                  <a:srgbClr val="00B050"/>
                </a:solidFill>
              </a:rPr>
              <a:t>etkilemesi makul ölçüde beklenen sürdürülebilirlikle ilgili</a:t>
            </a:r>
            <a:r>
              <a:rPr lang="tr-TR" sz="2400" dirty="0"/>
              <a:t> </a:t>
            </a:r>
            <a:r>
              <a:rPr lang="tr-TR" sz="2400" b="1" dirty="0"/>
              <a:t>her bir risk ve fırsat için </a:t>
            </a:r>
            <a:r>
              <a:rPr lang="tr-TR" sz="2400" b="1" dirty="0" smtClean="0"/>
              <a:t>aşağıdakileri açıklar </a:t>
            </a:r>
            <a:r>
              <a:rPr lang="tr-TR" sz="2400" dirty="0" smtClean="0"/>
              <a:t>(M.46):</a:t>
            </a:r>
            <a:r>
              <a:rPr lang="tr-TR" b="1" dirty="0" smtClean="0"/>
              <a:t> </a:t>
            </a:r>
            <a:endParaRPr lang="tr-TR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İlgili </a:t>
            </a:r>
            <a:r>
              <a:rPr lang="tr-TR" sz="2400" b="1" dirty="0"/>
              <a:t>bir TSRS tarafından </a:t>
            </a:r>
            <a:r>
              <a:rPr lang="tr-TR" sz="2400" b="1" dirty="0" smtClean="0"/>
              <a:t>zorunlu </a:t>
            </a:r>
            <a:r>
              <a:rPr lang="tr-TR" sz="2400" b="1" dirty="0"/>
              <a:t>kılınan </a:t>
            </a:r>
            <a:r>
              <a:rPr lang="tr-TR" sz="2400" b="1" dirty="0" smtClean="0"/>
              <a:t>metrikler </a:t>
            </a:r>
            <a:r>
              <a:rPr lang="tr-TR" sz="2400" dirty="0"/>
              <a:t>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İşletmenin </a:t>
            </a:r>
            <a:r>
              <a:rPr lang="tr-TR" sz="2400" b="1" dirty="0"/>
              <a:t>aşağıdakileri ölçmek ve izlemek için kullandığı </a:t>
            </a:r>
            <a:r>
              <a:rPr lang="tr-TR" sz="2400" b="1" dirty="0" smtClean="0"/>
              <a:t>metrikler</a:t>
            </a:r>
            <a:r>
              <a:rPr lang="tr-TR" sz="2400" dirty="0"/>
              <a:t>: </a:t>
            </a:r>
          </a:p>
          <a:p>
            <a:pPr marL="715518" lvl="1" indent="-514350">
              <a:buFont typeface="+mj-lt"/>
              <a:buAutoNum type="romanLcPeriod"/>
            </a:pPr>
            <a:r>
              <a:rPr lang="tr-TR" sz="2400" dirty="0" smtClean="0"/>
              <a:t>	</a:t>
            </a:r>
            <a:r>
              <a:rPr lang="tr-TR" sz="2400" b="1" dirty="0" smtClean="0">
                <a:solidFill>
                  <a:srgbClr val="00B050"/>
                </a:solidFill>
              </a:rPr>
              <a:t>Sürdürülebilirlikle </a:t>
            </a:r>
            <a:r>
              <a:rPr lang="tr-TR" sz="2400" b="1" dirty="0">
                <a:solidFill>
                  <a:srgbClr val="00B050"/>
                </a:solidFill>
              </a:rPr>
              <a:t>ilgili risk veya </a:t>
            </a:r>
            <a:r>
              <a:rPr lang="tr-TR" sz="2400" b="1" dirty="0" smtClean="0">
                <a:solidFill>
                  <a:srgbClr val="00B050"/>
                </a:solidFill>
              </a:rPr>
              <a:t>fırsat </a:t>
            </a:r>
            <a:r>
              <a:rPr lang="tr-TR" sz="2400" dirty="0"/>
              <a:t>ve </a:t>
            </a:r>
          </a:p>
          <a:p>
            <a:pPr marL="715518" lvl="1" indent="-514350">
              <a:buFont typeface="+mj-lt"/>
              <a:buAutoNum type="romanLcPeriod"/>
            </a:pPr>
            <a:r>
              <a:rPr lang="tr-TR" sz="2400" dirty="0" smtClean="0"/>
              <a:t>	İşletmenin kendi belirlediği </a:t>
            </a:r>
            <a:r>
              <a:rPr lang="tr-TR" sz="2400" dirty="0"/>
              <a:t>hedeflere ve mevzuat uyarınca ulaşması gereken </a:t>
            </a:r>
            <a:r>
              <a:rPr lang="tr-TR" sz="2400" dirty="0" smtClean="0"/>
              <a:t>	hedeflere </a:t>
            </a:r>
            <a:r>
              <a:rPr lang="tr-TR" sz="2400" dirty="0"/>
              <a:t>yönelik </a:t>
            </a:r>
            <a:r>
              <a:rPr lang="tr-TR" sz="2400" dirty="0" smtClean="0"/>
              <a:t>ilerlemeleri de dâhil, </a:t>
            </a:r>
            <a:r>
              <a:rPr lang="tr-TR" sz="2400" b="1" dirty="0" smtClean="0">
                <a:solidFill>
                  <a:srgbClr val="00B050"/>
                </a:solidFill>
              </a:rPr>
              <a:t>sürdürülebilirlikle </a:t>
            </a:r>
            <a:r>
              <a:rPr lang="tr-TR" sz="2400" b="1" dirty="0">
                <a:solidFill>
                  <a:srgbClr val="00B050"/>
                </a:solidFill>
              </a:rPr>
              <a:t>ilgili </a:t>
            </a:r>
            <a:r>
              <a:rPr lang="tr-TR" sz="2400" b="1" dirty="0" smtClean="0">
                <a:solidFill>
                  <a:srgbClr val="00B050"/>
                </a:solidFill>
              </a:rPr>
              <a:t>söz konusu risk veya </a:t>
            </a:r>
            <a:r>
              <a:rPr lang="tr-TR" sz="2400" b="1" dirty="0">
                <a:solidFill>
                  <a:srgbClr val="00B050"/>
                </a:solidFill>
              </a:rPr>
              <a:t>fırsata ilişkin </a:t>
            </a:r>
            <a:r>
              <a:rPr lang="tr-TR" sz="2400" b="1" dirty="0" smtClean="0">
                <a:solidFill>
                  <a:srgbClr val="00B050"/>
                </a:solidFill>
              </a:rPr>
              <a:t>performansı</a:t>
            </a:r>
            <a:r>
              <a:rPr lang="tr-TR" sz="2400" dirty="0" smtClean="0"/>
              <a:t>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01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Rehberlik Kaynakları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Açıklamaların Yeri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Raporlamanın Zamanı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Karşılaştırmalı Bilgi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Uygunluk Beyanı</a:t>
            </a:r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39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Rehberlik Kaynakları-1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614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1. Sürdürülebilirlikle ilgili risklerin ve fırsatların belirlenmesine ilişkin kaynaklar:</a:t>
            </a:r>
          </a:p>
          <a:p>
            <a:pPr marL="0" indent="0">
              <a:buNone/>
            </a:pPr>
            <a:r>
              <a:rPr lang="tr-TR" sz="2400" b="1" dirty="0" smtClean="0"/>
              <a:t>İşletme</a:t>
            </a:r>
            <a:r>
              <a:rPr lang="tr-TR" sz="2400" dirty="0" smtClean="0"/>
              <a:t>, gelecekteki finansal yeterliliğini etkilemesi makul ölçüde beklenebilecek sürdürülebilirlikle ilgili </a:t>
            </a:r>
            <a:r>
              <a:rPr lang="tr-TR" sz="2400" b="1" dirty="0" smtClean="0"/>
              <a:t>risk ve fırsatları belirlerken Türkiye Sürdürülebilirlik Standartları’nı (</a:t>
            </a:r>
            <a:r>
              <a:rPr lang="tr-TR" sz="2400" b="1" dirty="0" err="1" smtClean="0"/>
              <a:t>TSRS’ler</a:t>
            </a:r>
            <a:r>
              <a:rPr lang="tr-TR" sz="2400" b="1" dirty="0" smtClean="0"/>
              <a:t>) uygular </a:t>
            </a:r>
            <a:r>
              <a:rPr lang="tr-TR" sz="2400" dirty="0" smtClean="0"/>
              <a:t>(P.54). </a:t>
            </a:r>
          </a:p>
          <a:p>
            <a:pPr marL="0" indent="0">
              <a:buNone/>
            </a:pPr>
            <a:r>
              <a:rPr lang="tr-TR" sz="2400" b="1" dirty="0" err="1" smtClean="0"/>
              <a:t>TSRS’lere</a:t>
            </a:r>
            <a:r>
              <a:rPr lang="tr-TR" sz="2400" b="1" dirty="0" smtClean="0"/>
              <a:t> ek olarak </a:t>
            </a:r>
            <a:r>
              <a:rPr lang="tr-TR" sz="2400" dirty="0" smtClean="0"/>
              <a:t>(P.55);</a:t>
            </a:r>
          </a:p>
          <a:p>
            <a:pPr marL="514350" indent="-514350">
              <a:buAutoNum type="alphaLcParenR"/>
            </a:pPr>
            <a:r>
              <a:rPr lang="tr-TR" sz="2400" dirty="0" smtClean="0"/>
              <a:t>İşletme </a:t>
            </a:r>
            <a:r>
              <a:rPr lang="tr-TR" sz="2400" b="1" dirty="0" smtClean="0"/>
              <a:t>Sürdürülebilirlik Muhasebesi Standartları </a:t>
            </a:r>
            <a:r>
              <a:rPr lang="tr-TR" sz="2400" b="1" dirty="0"/>
              <a:t>Kurulu </a:t>
            </a:r>
            <a:r>
              <a:rPr lang="tr-TR" sz="2400" b="1" dirty="0" smtClean="0"/>
              <a:t> tarafından yayımlanan Standartlardaki (SASB Standartları) </a:t>
            </a:r>
            <a:r>
              <a:rPr lang="tr-TR" sz="2400" b="1" dirty="0" smtClean="0">
                <a:solidFill>
                  <a:srgbClr val="00B050"/>
                </a:solidFill>
              </a:rPr>
              <a:t>«açıklama konularına» atıfta bulunur</a:t>
            </a:r>
            <a:r>
              <a:rPr lang="tr-TR" sz="2400" dirty="0" smtClean="0"/>
              <a:t> ve </a:t>
            </a:r>
            <a:r>
              <a:rPr lang="tr-TR" sz="2400" b="1" dirty="0" smtClean="0">
                <a:solidFill>
                  <a:srgbClr val="00B050"/>
                </a:solidFill>
              </a:rPr>
              <a:t>bu konuların uygulanabilirliğini değerlendirir</a:t>
            </a:r>
            <a:r>
              <a:rPr lang="tr-TR" sz="2400" dirty="0" smtClean="0"/>
              <a:t>. </a:t>
            </a:r>
            <a:r>
              <a:rPr lang="tr-TR" sz="2400" dirty="0" smtClean="0">
                <a:solidFill>
                  <a:srgbClr val="C00000"/>
                </a:solidFill>
              </a:rPr>
              <a:t>İşletme SASB Standartlarında yer alan açıklama konularının işletmenin içinde bulunduğu şartlarda </a:t>
            </a:r>
            <a:r>
              <a:rPr lang="tr-TR" sz="2400" u="sng" dirty="0" smtClean="0">
                <a:solidFill>
                  <a:srgbClr val="C00000"/>
                </a:solidFill>
              </a:rPr>
              <a:t>uygulanabilir olmadığı sonucuna varabilir</a:t>
            </a:r>
            <a:r>
              <a:rPr lang="tr-TR" sz="2400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tr-TR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774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Rehberlik Kaynakları-2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61405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 startAt="2"/>
            </a:pPr>
            <a:r>
              <a:rPr lang="tr-TR" sz="2400" b="1" dirty="0" smtClean="0"/>
              <a:t>İşletme aşağıdakilere atıfta bulunabilir ve bunların uygulanabilirliğini değerlendirir</a:t>
            </a:r>
            <a:r>
              <a:rPr lang="tr-TR" sz="2400" dirty="0" smtClean="0"/>
              <a:t>.</a:t>
            </a:r>
          </a:p>
          <a:p>
            <a:pPr marL="806958" lvl="1" indent="-514350">
              <a:buFont typeface="+mj-lt"/>
              <a:buAutoNum type="romanLcPeriod"/>
            </a:pPr>
            <a:r>
              <a:rPr lang="tr-TR" sz="2400" b="1" u="sng" dirty="0" smtClean="0"/>
              <a:t>Su İle </a:t>
            </a:r>
            <a:r>
              <a:rPr lang="tr-TR" sz="2400" b="1" u="sng" dirty="0"/>
              <a:t>İ</a:t>
            </a:r>
            <a:r>
              <a:rPr lang="tr-TR" sz="2400" b="1" u="sng" dirty="0" smtClean="0"/>
              <a:t>lgili </a:t>
            </a:r>
            <a:r>
              <a:rPr lang="tr-TR" sz="2400" b="1" u="sng" dirty="0"/>
              <a:t>A</a:t>
            </a:r>
            <a:r>
              <a:rPr lang="tr-TR" sz="2400" b="1" u="sng" dirty="0" smtClean="0"/>
              <a:t>çıklamalar için</a:t>
            </a:r>
            <a:r>
              <a:rPr lang="tr-TR" sz="2400" dirty="0" smtClean="0"/>
              <a:t> </a:t>
            </a:r>
            <a:r>
              <a:rPr lang="tr-TR" sz="2400" b="1" dirty="0" smtClean="0">
                <a:solidFill>
                  <a:srgbClr val="00B050"/>
                </a:solidFill>
              </a:rPr>
              <a:t>İklim Açıklama Standartları Kurulu’nun (CDSB) Çerçeve Uygulama Rehberi</a:t>
            </a:r>
            <a:r>
              <a:rPr lang="tr-TR" sz="2400" dirty="0" smtClean="0">
                <a:solidFill>
                  <a:srgbClr val="00B050"/>
                </a:solidFill>
              </a:rPr>
              <a:t> </a:t>
            </a:r>
            <a:r>
              <a:rPr lang="tr-TR" sz="2400" dirty="0" smtClean="0"/>
              <a:t>ve                                                               </a:t>
            </a:r>
            <a:r>
              <a:rPr lang="tr-TR" sz="2400" u="sng" dirty="0" err="1" smtClean="0"/>
              <a:t>Biyoçeşitlilik</a:t>
            </a:r>
            <a:r>
              <a:rPr lang="tr-TR" sz="2400" u="sng" dirty="0" smtClean="0"/>
              <a:t> İle İlgili Açıklamalar için</a:t>
            </a:r>
            <a:r>
              <a:rPr lang="tr-TR" sz="2400" dirty="0" smtClean="0"/>
              <a:t> </a:t>
            </a:r>
            <a:r>
              <a:rPr lang="tr-TR" sz="2400" b="1" dirty="0" smtClean="0">
                <a:solidFill>
                  <a:srgbClr val="00B050"/>
                </a:solidFill>
              </a:rPr>
              <a:t>CDSB Çerçeve Uygulama Rehberi</a:t>
            </a:r>
            <a:r>
              <a:rPr lang="tr-TR" sz="2400" dirty="0" smtClean="0"/>
              <a:t> (topluca «CDSB Çerçeve Uygulama Rehberi» olarak anılır).</a:t>
            </a:r>
          </a:p>
          <a:p>
            <a:pPr marL="806958" lvl="1" indent="-514350">
              <a:buFont typeface="+mj-lt"/>
              <a:buAutoNum type="romanLcPeriod"/>
            </a:pPr>
            <a:r>
              <a:rPr lang="tr-TR" sz="2400" dirty="0"/>
              <a:t>Genel amaçlı finansal raporlama kullanıcılarının ihtiyaçlarını karşılamak üzere yükümlülükler getiren </a:t>
            </a:r>
            <a:r>
              <a:rPr lang="tr-TR" sz="2400" b="1" dirty="0">
                <a:solidFill>
                  <a:srgbClr val="00B050"/>
                </a:solidFill>
              </a:rPr>
              <a:t>diğer standart belirleyici organların en son düzenlemeleri </a:t>
            </a:r>
            <a:r>
              <a:rPr lang="tr-TR" sz="2400" dirty="0"/>
              <a:t>ve </a:t>
            </a:r>
            <a:endParaRPr lang="tr-TR" sz="2400" dirty="0" smtClean="0"/>
          </a:p>
          <a:p>
            <a:pPr marL="806958" lvl="1" indent="-514350">
              <a:buFont typeface="+mj-lt"/>
              <a:buAutoNum type="romanLcPeriod"/>
            </a:pPr>
            <a:r>
              <a:rPr lang="tr-TR" sz="2400" b="1" dirty="0">
                <a:solidFill>
                  <a:srgbClr val="00B050"/>
                </a:solidFill>
              </a:rPr>
              <a:t>Aynı sektör veya coğrafyalarda faaliyet gösteren işletmeler tarafından belirlenen</a:t>
            </a:r>
            <a:r>
              <a:rPr lang="tr-TR" sz="2400" dirty="0"/>
              <a:t> sürdürülebilirlikle ilgili </a:t>
            </a:r>
            <a:r>
              <a:rPr lang="tr-TR" sz="2400" dirty="0" smtClean="0"/>
              <a:t>risk </a:t>
            </a:r>
            <a:r>
              <a:rPr lang="tr-TR" sz="2400" dirty="0"/>
              <a:t>ve fırsatlar. </a:t>
            </a:r>
            <a:endParaRPr lang="tr-TR" sz="2400" dirty="0" smtClean="0"/>
          </a:p>
          <a:p>
            <a:pPr marL="0" indent="0">
              <a:buNone/>
            </a:pPr>
            <a:endParaRPr lang="tr-TR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70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Rehberlik Kaynakları-3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735330" cy="444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2. Uygulanabilir açıklama hükümlerinin belirlenmesine ilişkin kaynaklar:</a:t>
            </a:r>
          </a:p>
          <a:p>
            <a:pPr marL="0" indent="0">
              <a:buNone/>
            </a:pPr>
            <a:r>
              <a:rPr lang="tr-TR" sz="2400" dirty="0"/>
              <a:t>İşletmenin </a:t>
            </a:r>
            <a:r>
              <a:rPr lang="tr-TR" sz="2400" dirty="0" smtClean="0"/>
              <a:t>gelecekteki finansal yeterliliğini  </a:t>
            </a:r>
            <a:r>
              <a:rPr lang="tr-TR" sz="2400" dirty="0"/>
              <a:t>etkilemesi makul ölçüde beklenebilecek sürdürülebilirlikle ilgili </a:t>
            </a:r>
            <a:r>
              <a:rPr lang="tr-TR" sz="2400" b="1" dirty="0">
                <a:solidFill>
                  <a:srgbClr val="00B050"/>
                </a:solidFill>
              </a:rPr>
              <a:t>bir risk veya fırsatla </a:t>
            </a:r>
            <a:r>
              <a:rPr lang="tr-TR" sz="2400" b="1" dirty="0" smtClean="0">
                <a:solidFill>
                  <a:srgbClr val="00B050"/>
                </a:solidFill>
              </a:rPr>
              <a:t>ilgili uygulanabilir açıklama hükümlerini belirlerken işletme, sürdürülebilirlikle ilgili bu risk veya fırsat </a:t>
            </a:r>
            <a:r>
              <a:rPr lang="tr-TR" sz="2400" b="1" dirty="0" smtClean="0">
                <a:solidFill>
                  <a:srgbClr val="C00000"/>
                </a:solidFill>
              </a:rPr>
              <a:t>için </a:t>
            </a:r>
            <a:r>
              <a:rPr lang="tr-TR" sz="2400" b="1" u="sng" dirty="0" smtClean="0">
                <a:solidFill>
                  <a:srgbClr val="C00000"/>
                </a:solidFill>
              </a:rPr>
              <a:t>özellikle uygulanabilecek </a:t>
            </a:r>
            <a:r>
              <a:rPr lang="tr-TR" sz="2400" b="1" u="sng" dirty="0" err="1" smtClean="0">
                <a:solidFill>
                  <a:srgbClr val="C00000"/>
                </a:solidFill>
              </a:rPr>
              <a:t>TSRS’yi</a:t>
            </a:r>
            <a:r>
              <a:rPr lang="tr-TR" sz="2400" b="1" u="sng" dirty="0" smtClean="0">
                <a:solidFill>
                  <a:srgbClr val="C00000"/>
                </a:solidFill>
              </a:rPr>
              <a:t> uygular</a:t>
            </a:r>
            <a:r>
              <a:rPr lang="tr-TR" sz="2400" dirty="0" smtClean="0"/>
              <a:t> (P.56).</a:t>
            </a:r>
          </a:p>
          <a:p>
            <a:pPr marL="0" indent="0">
              <a:buNone/>
            </a:pPr>
            <a:r>
              <a:rPr lang="tr-TR" sz="2400" dirty="0" smtClean="0"/>
              <a:t>Sürdürülebilirlikle ilgili </a:t>
            </a:r>
            <a:r>
              <a:rPr lang="tr-TR" sz="2400" b="1" dirty="0" smtClean="0">
                <a:solidFill>
                  <a:srgbClr val="C00000"/>
                </a:solidFill>
              </a:rPr>
              <a:t>bir risk veya fırsat için </a:t>
            </a:r>
            <a:r>
              <a:rPr lang="tr-TR" sz="2400" b="1" u="sng" dirty="0" smtClean="0">
                <a:solidFill>
                  <a:srgbClr val="C00000"/>
                </a:solidFill>
              </a:rPr>
              <a:t>özellikle uygulanabilecek bir </a:t>
            </a:r>
            <a:r>
              <a:rPr lang="tr-TR" sz="2400" b="1" u="sng" dirty="0" err="1" smtClean="0">
                <a:solidFill>
                  <a:srgbClr val="C00000"/>
                </a:solidFill>
              </a:rPr>
              <a:t>TSRS’nin</a:t>
            </a:r>
            <a:r>
              <a:rPr lang="tr-TR" sz="2400" b="1" u="sng" dirty="0" smtClean="0">
                <a:solidFill>
                  <a:srgbClr val="C00000"/>
                </a:solidFill>
              </a:rPr>
              <a:t> bulunmaması durumunda</a:t>
            </a:r>
            <a:r>
              <a:rPr lang="tr-TR" sz="2400" b="1" dirty="0" smtClean="0">
                <a:solidFill>
                  <a:srgbClr val="C00000"/>
                </a:solidFill>
              </a:rPr>
              <a:t> işletme</a:t>
            </a:r>
            <a:r>
              <a:rPr lang="tr-TR" sz="2400" dirty="0" smtClean="0"/>
              <a:t> (P.57);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Genel </a:t>
            </a:r>
            <a:r>
              <a:rPr lang="tr-TR" sz="2400" dirty="0"/>
              <a:t>amaçlı finansal raporların kullanıcılarının karar vermesi için </a:t>
            </a:r>
            <a:r>
              <a:rPr lang="tr-TR" sz="2400" b="1" dirty="0">
                <a:solidFill>
                  <a:srgbClr val="00B050"/>
                </a:solidFill>
              </a:rPr>
              <a:t>ihtiyaca </a:t>
            </a:r>
            <a:r>
              <a:rPr lang="tr-TR" sz="2400" b="1" dirty="0" smtClean="0">
                <a:solidFill>
                  <a:srgbClr val="00B050"/>
                </a:solidFill>
              </a:rPr>
              <a:t>uygun olan ve</a:t>
            </a:r>
            <a:r>
              <a:rPr lang="tr-TR" sz="2400" dirty="0" smtClean="0"/>
              <a:t>  </a:t>
            </a:r>
            <a:endParaRPr lang="tr-TR" sz="2400" dirty="0"/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Sürdürülebilirlikle </a:t>
            </a:r>
            <a:r>
              <a:rPr lang="tr-TR" sz="2400" dirty="0"/>
              <a:t>ilgili </a:t>
            </a:r>
            <a:r>
              <a:rPr lang="tr-TR" sz="2400" b="1" dirty="0">
                <a:solidFill>
                  <a:srgbClr val="00B050"/>
                </a:solidFill>
              </a:rPr>
              <a:t>risk veya fırsatı gerçeğe uygun şekilde sunan bilgileri, </a:t>
            </a:r>
            <a:r>
              <a:rPr lang="tr-TR" sz="2400" b="1" dirty="0" smtClean="0">
                <a:solidFill>
                  <a:srgbClr val="00B050"/>
                </a:solidFill>
              </a:rPr>
              <a:t>belirlemek </a:t>
            </a:r>
            <a:r>
              <a:rPr lang="tr-TR" sz="2400" b="1" dirty="0">
                <a:solidFill>
                  <a:srgbClr val="00B050"/>
                </a:solidFill>
              </a:rPr>
              <a:t>için</a:t>
            </a:r>
            <a:r>
              <a:rPr lang="tr-TR" sz="2400" dirty="0"/>
              <a:t> </a:t>
            </a:r>
            <a:r>
              <a:rPr lang="tr-TR" sz="2400" b="1" dirty="0">
                <a:solidFill>
                  <a:srgbClr val="C00000"/>
                </a:solidFill>
              </a:rPr>
              <a:t>muhakemede bulunur</a:t>
            </a:r>
            <a:r>
              <a:rPr lang="tr-TR" sz="2400" dirty="0"/>
              <a:t>. </a:t>
            </a:r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10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Rehberlik Kaynakları-4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32305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dirty="0" smtClean="0"/>
              <a:t> </a:t>
            </a:r>
            <a:r>
              <a:rPr lang="tr-TR" sz="2800" b="1" dirty="0" smtClean="0"/>
              <a:t>TSRS</a:t>
            </a:r>
            <a:r>
              <a:rPr lang="tr-TR" sz="2800" dirty="0" smtClean="0"/>
              <a:t>; Türkiye Sürdürülebilirlik Raporlama Standartları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800" dirty="0"/>
              <a:t> </a:t>
            </a:r>
            <a:r>
              <a:rPr lang="tr-TR" sz="2800" b="1" dirty="0" smtClean="0"/>
              <a:t>ISSB </a:t>
            </a:r>
            <a:r>
              <a:rPr lang="tr-TR" sz="2800" dirty="0" smtClean="0"/>
              <a:t>(International </a:t>
            </a:r>
            <a:r>
              <a:rPr lang="tr-TR" sz="2800" dirty="0" err="1" smtClean="0"/>
              <a:t>Sustainability</a:t>
            </a:r>
            <a:r>
              <a:rPr lang="tr-TR" sz="2800" dirty="0" smtClean="0"/>
              <a:t> </a:t>
            </a:r>
            <a:r>
              <a:rPr lang="tr-TR" sz="2800" dirty="0" err="1" smtClean="0"/>
              <a:t>Standards</a:t>
            </a:r>
            <a:r>
              <a:rPr lang="tr-TR" sz="2800" dirty="0" smtClean="0"/>
              <a:t> Board); Uluslararası Sürdürülebilirlik Standartları Kurulu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800" dirty="0" smtClean="0"/>
              <a:t> </a:t>
            </a:r>
            <a:r>
              <a:rPr lang="tr-TR" sz="2800" b="1" dirty="0" smtClean="0"/>
              <a:t>SASB</a:t>
            </a:r>
            <a:r>
              <a:rPr lang="tr-TR" sz="2800" dirty="0" smtClean="0"/>
              <a:t> (</a:t>
            </a:r>
            <a:r>
              <a:rPr lang="tr-TR" sz="2800" dirty="0" err="1" smtClean="0"/>
              <a:t>Sustainability</a:t>
            </a:r>
            <a:r>
              <a:rPr lang="tr-TR" sz="2800" dirty="0" smtClean="0"/>
              <a:t> Accounting </a:t>
            </a:r>
            <a:r>
              <a:rPr lang="tr-TR" sz="2800" dirty="0" err="1" smtClean="0"/>
              <a:t>Standards</a:t>
            </a:r>
            <a:r>
              <a:rPr lang="tr-TR" sz="2800" dirty="0" smtClean="0"/>
              <a:t> Board); Sürdürülebilirlik Muhasebesi Standartları Kurulu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800" dirty="0" smtClean="0"/>
              <a:t> </a:t>
            </a:r>
            <a:r>
              <a:rPr lang="tr-TR" sz="2800" b="1" dirty="0" smtClean="0"/>
              <a:t>GRI</a:t>
            </a:r>
            <a:r>
              <a:rPr lang="tr-TR" sz="2800" dirty="0" smtClean="0"/>
              <a:t> (Global </a:t>
            </a:r>
            <a:r>
              <a:rPr lang="tr-TR" sz="2800" dirty="0" err="1" smtClean="0"/>
              <a:t>Reporting</a:t>
            </a:r>
            <a:r>
              <a:rPr lang="tr-TR" sz="2800" dirty="0" smtClean="0"/>
              <a:t> </a:t>
            </a:r>
            <a:r>
              <a:rPr lang="tr-TR" sz="2800" dirty="0" err="1" smtClean="0"/>
              <a:t>Initiative</a:t>
            </a:r>
            <a:r>
              <a:rPr lang="tr-TR" sz="2800" dirty="0" smtClean="0"/>
              <a:t>); Küresel Raporlama Girişimi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800" dirty="0" smtClean="0"/>
              <a:t> </a:t>
            </a:r>
            <a:r>
              <a:rPr lang="tr-TR" sz="2800" b="1" dirty="0" smtClean="0"/>
              <a:t>ESRS</a:t>
            </a:r>
            <a:r>
              <a:rPr lang="tr-TR" sz="2800" dirty="0" smtClean="0"/>
              <a:t> (</a:t>
            </a:r>
            <a:r>
              <a:rPr lang="tr-TR" sz="2800" dirty="0" err="1" smtClean="0"/>
              <a:t>European</a:t>
            </a:r>
            <a:r>
              <a:rPr lang="tr-TR" sz="2800" dirty="0" smtClean="0"/>
              <a:t> </a:t>
            </a:r>
            <a:r>
              <a:rPr lang="tr-TR" sz="2800" dirty="0" err="1" smtClean="0"/>
              <a:t>Sustainability</a:t>
            </a:r>
            <a:r>
              <a:rPr lang="tr-TR" sz="2800" dirty="0" smtClean="0"/>
              <a:t> </a:t>
            </a:r>
            <a:r>
              <a:rPr lang="tr-TR" sz="2800" dirty="0" err="1" smtClean="0"/>
              <a:t>Reporting</a:t>
            </a:r>
            <a:r>
              <a:rPr lang="tr-TR" sz="2800" dirty="0" smtClean="0"/>
              <a:t> </a:t>
            </a:r>
            <a:r>
              <a:rPr lang="tr-TR" sz="2800" dirty="0" err="1" smtClean="0"/>
              <a:t>Standards</a:t>
            </a:r>
            <a:r>
              <a:rPr lang="tr-TR" sz="2800" dirty="0" smtClean="0"/>
              <a:t>); Avrupa Sürdürülebilirlik Raporlama Standartları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800" dirty="0" smtClean="0"/>
              <a:t> </a:t>
            </a:r>
            <a:r>
              <a:rPr lang="tr-TR" sz="2800" b="1" dirty="0" smtClean="0"/>
              <a:t>CDSB</a:t>
            </a:r>
            <a:r>
              <a:rPr lang="tr-TR" sz="2800" dirty="0" smtClean="0"/>
              <a:t> </a:t>
            </a:r>
            <a:r>
              <a:rPr lang="tr-TR" sz="2800" dirty="0"/>
              <a:t>(</a:t>
            </a:r>
            <a:r>
              <a:rPr lang="tr-TR" sz="2800" dirty="0" err="1"/>
              <a:t>Climate</a:t>
            </a:r>
            <a:r>
              <a:rPr lang="tr-TR" sz="2800" dirty="0"/>
              <a:t> </a:t>
            </a:r>
            <a:r>
              <a:rPr lang="tr-TR" sz="2800" dirty="0" err="1"/>
              <a:t>Disclosure</a:t>
            </a:r>
            <a:r>
              <a:rPr lang="tr-TR" sz="2800" dirty="0"/>
              <a:t> </a:t>
            </a:r>
            <a:r>
              <a:rPr lang="tr-TR" sz="2800" dirty="0" err="1"/>
              <a:t>Standards</a:t>
            </a:r>
            <a:r>
              <a:rPr lang="tr-TR" sz="2800" dirty="0"/>
              <a:t> Board); İklim </a:t>
            </a:r>
            <a:r>
              <a:rPr lang="tr-TR" sz="2800" dirty="0" smtClean="0"/>
              <a:t>Açıklama </a:t>
            </a:r>
            <a:r>
              <a:rPr lang="tr-TR" sz="2800" dirty="0"/>
              <a:t>Standartları Kurulu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39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930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b="1" dirty="0"/>
              <a:t>Türkiye Sürdürülebilirlik Raporlama </a:t>
            </a:r>
            <a:r>
              <a:rPr lang="tr-TR" sz="4000" b="1" dirty="0" smtClean="0"/>
              <a:t>Standartları (</a:t>
            </a:r>
            <a:r>
              <a:rPr lang="tr-TR" dirty="0" smtClean="0"/>
              <a:t>TSRS) - S1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Standartlar (86 paragraf)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Ek A: Tanımlanan Terimler (12 Terim)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Ek B: Uygulama Rehberi (59 paragraf)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Ek C: Rehberlik Kaynakları (3 paragraf)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Ek D: Sürdürülebilirlikle İlgili Faydalı Finansal Bilginin Niteliksel Özellikleri (33 paragraf)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Ek E: Yürürlük Tarihi ve Geçiş (6 paragraf)</a:t>
            </a:r>
          </a:p>
          <a:p>
            <a:pPr marL="0" indent="0">
              <a:buNone/>
            </a:pPr>
            <a:r>
              <a:rPr lang="tr-TR" sz="2800" b="1" dirty="0" smtClean="0">
                <a:solidFill>
                  <a:srgbClr val="C00000"/>
                </a:solidFill>
              </a:rPr>
              <a:t>Tüm paragraflar eşit bağlayıcılığa sahiptir.</a:t>
            </a:r>
            <a:endParaRPr lang="tr-TR" sz="2800" b="1" dirty="0">
              <a:solidFill>
                <a:srgbClr val="C0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564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Açıklamaların Yeri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50"/>
            <a:ext cx="10353193" cy="4445884"/>
          </a:xfrm>
        </p:spPr>
        <p:txBody>
          <a:bodyPr>
            <a:noAutofit/>
          </a:bodyPr>
          <a:lstStyle/>
          <a:p>
            <a:r>
              <a:rPr lang="tr-TR" sz="2200" b="1" dirty="0">
                <a:solidFill>
                  <a:srgbClr val="C00000"/>
                </a:solidFill>
              </a:rPr>
              <a:t>İşletme</a:t>
            </a:r>
            <a:r>
              <a:rPr lang="tr-TR" sz="2200" b="1" dirty="0"/>
              <a:t>, genel amaçlı finansal raporlarının bir parçası olarak </a:t>
            </a:r>
            <a:r>
              <a:rPr lang="tr-TR" sz="2200" b="1" dirty="0" err="1">
                <a:solidFill>
                  <a:srgbClr val="00B050"/>
                </a:solidFill>
              </a:rPr>
              <a:t>TSRS’lerin</a:t>
            </a:r>
            <a:r>
              <a:rPr lang="tr-TR" sz="2200" b="1" dirty="0">
                <a:solidFill>
                  <a:srgbClr val="00B050"/>
                </a:solidFill>
              </a:rPr>
              <a:t> gerektirdiği açıklamaları </a:t>
            </a:r>
            <a:r>
              <a:rPr lang="tr-TR" sz="2200" b="1" dirty="0" smtClean="0">
                <a:solidFill>
                  <a:srgbClr val="00B050"/>
                </a:solidFill>
              </a:rPr>
              <a:t>sağlamak zorundadır </a:t>
            </a:r>
            <a:r>
              <a:rPr lang="tr-TR" sz="2200" b="1" dirty="0" smtClean="0"/>
              <a:t>(P.60). </a:t>
            </a:r>
            <a:endParaRPr lang="tr-TR" sz="2200" dirty="0"/>
          </a:p>
          <a:p>
            <a:r>
              <a:rPr lang="tr-TR" sz="2200" dirty="0" smtClean="0"/>
              <a:t>İşletme </a:t>
            </a:r>
            <a:r>
              <a:rPr lang="tr-TR" sz="2200" dirty="0"/>
              <a:t>için geçerli olan herhangi bir düzenlemeye veya </a:t>
            </a:r>
            <a:r>
              <a:rPr lang="tr-TR" sz="2200" dirty="0" smtClean="0"/>
              <a:t>yükümlülüğe bağlı </a:t>
            </a:r>
            <a:r>
              <a:rPr lang="tr-TR" sz="2200" dirty="0"/>
              <a:t>olarak, </a:t>
            </a:r>
            <a:r>
              <a:rPr lang="tr-TR" sz="2200" b="1" dirty="0"/>
              <a:t>işletmenin genel amaçlı finansal raporlarında </a:t>
            </a:r>
            <a:r>
              <a:rPr lang="tr-TR" sz="2200" b="1" dirty="0">
                <a:solidFill>
                  <a:srgbClr val="C00000"/>
                </a:solidFill>
              </a:rPr>
              <a:t>sürdürülebilirlikle ilgili finansal bilgilerin </a:t>
            </a:r>
            <a:r>
              <a:rPr lang="tr-TR" sz="2200" b="1" dirty="0" smtClean="0">
                <a:solidFill>
                  <a:srgbClr val="C00000"/>
                </a:solidFill>
              </a:rPr>
              <a:t>açıklanacağı çeşitli </a:t>
            </a:r>
            <a:r>
              <a:rPr lang="tr-TR" sz="2200" b="1" u="sng" dirty="0" smtClean="0">
                <a:solidFill>
                  <a:srgbClr val="0070C0"/>
                </a:solidFill>
              </a:rPr>
              <a:t>muhtemel yerler bulunmaktadır</a:t>
            </a:r>
            <a:r>
              <a:rPr lang="tr-TR" sz="2200" dirty="0" smtClean="0"/>
              <a:t>. </a:t>
            </a:r>
          </a:p>
          <a:p>
            <a:r>
              <a:rPr lang="tr-TR" sz="2200" b="1" dirty="0" smtClean="0"/>
              <a:t>Sürdürülebilirlik ilgili finansal açıklamalar</a:t>
            </a:r>
            <a:r>
              <a:rPr lang="tr-TR" sz="2200" dirty="0" smtClean="0"/>
              <a:t>, işletmenin genel amaçlı finansal raporlarının bir parçasını oluşturması şartıyla, </a:t>
            </a:r>
            <a:r>
              <a:rPr lang="tr-TR" sz="2200" b="1" dirty="0" smtClean="0">
                <a:solidFill>
                  <a:srgbClr val="0070C0"/>
                </a:solidFill>
              </a:rPr>
              <a:t>yönetimin </a:t>
            </a:r>
            <a:r>
              <a:rPr lang="tr-TR" sz="2200" b="1" dirty="0">
                <a:solidFill>
                  <a:srgbClr val="0070C0"/>
                </a:solidFill>
              </a:rPr>
              <a:t>değerlendirmeleri </a:t>
            </a:r>
            <a:r>
              <a:rPr lang="tr-TR" sz="2200" b="1" dirty="0">
                <a:solidFill>
                  <a:srgbClr val="C00000"/>
                </a:solidFill>
              </a:rPr>
              <a:t>veya benzer bir </a:t>
            </a:r>
            <a:r>
              <a:rPr lang="tr-TR" sz="2200" b="1" dirty="0" smtClean="0">
                <a:solidFill>
                  <a:srgbClr val="C00000"/>
                </a:solidFill>
              </a:rPr>
              <a:t>rapora dâhil edilebilir</a:t>
            </a:r>
            <a:r>
              <a:rPr lang="tr-TR" sz="2200" dirty="0" smtClean="0"/>
              <a:t>. Yönetimin değerlendirmeleri ya da benzer bir rapor, birçok ülkede zorunlu olarak yayımlanan bir rapordur. </a:t>
            </a:r>
          </a:p>
          <a:p>
            <a:r>
              <a:rPr lang="tr-TR" sz="2200" b="1" dirty="0" smtClean="0"/>
              <a:t>Söz konusu rapor</a:t>
            </a:r>
            <a:r>
              <a:rPr lang="tr-TR" sz="2200" dirty="0" smtClean="0"/>
              <a:t>; </a:t>
            </a:r>
            <a:r>
              <a:rPr lang="tr-TR" sz="2200" b="1" u="sng" dirty="0" smtClean="0">
                <a:solidFill>
                  <a:srgbClr val="00B050"/>
                </a:solidFill>
              </a:rPr>
              <a:t>«yönetim raporu»</a:t>
            </a:r>
            <a:r>
              <a:rPr lang="tr-TR" sz="2200" b="1" dirty="0" smtClean="0">
                <a:solidFill>
                  <a:srgbClr val="00B050"/>
                </a:solidFill>
              </a:rPr>
              <a:t>, </a:t>
            </a:r>
            <a:r>
              <a:rPr lang="tr-TR" sz="2200" b="1" u="sng" dirty="0" smtClean="0">
                <a:solidFill>
                  <a:srgbClr val="00B050"/>
                </a:solidFill>
              </a:rPr>
              <a:t>«yönetim görüşleri ve analizleri»</a:t>
            </a:r>
            <a:r>
              <a:rPr lang="tr-TR" sz="2200" b="1" dirty="0" smtClean="0">
                <a:solidFill>
                  <a:srgbClr val="00B050"/>
                </a:solidFill>
              </a:rPr>
              <a:t>, </a:t>
            </a:r>
            <a:r>
              <a:rPr lang="tr-TR" sz="2200" b="1" u="sng" dirty="0" smtClean="0">
                <a:solidFill>
                  <a:srgbClr val="00B050"/>
                </a:solidFill>
              </a:rPr>
              <a:t>«faaliyet ve finansal gözden geçirme raporu»</a:t>
            </a:r>
            <a:r>
              <a:rPr lang="tr-TR" sz="2200" b="1" dirty="0" smtClean="0">
                <a:solidFill>
                  <a:srgbClr val="00B050"/>
                </a:solidFill>
              </a:rPr>
              <a:t>, </a:t>
            </a:r>
            <a:r>
              <a:rPr lang="tr-TR" sz="2200" b="1" u="sng" dirty="0" smtClean="0">
                <a:solidFill>
                  <a:srgbClr val="00B050"/>
                </a:solidFill>
              </a:rPr>
              <a:t>«entegre rapor»</a:t>
            </a:r>
            <a:r>
              <a:rPr lang="tr-TR" sz="2200" b="1" dirty="0" smtClean="0">
                <a:solidFill>
                  <a:srgbClr val="00B050"/>
                </a:solidFill>
              </a:rPr>
              <a:t> ve </a:t>
            </a:r>
            <a:r>
              <a:rPr lang="tr-TR" sz="2200" b="1" u="sng" dirty="0" smtClean="0">
                <a:solidFill>
                  <a:srgbClr val="00B050"/>
                </a:solidFill>
              </a:rPr>
              <a:t>«strateji raporu»</a:t>
            </a:r>
            <a:r>
              <a:rPr lang="tr-TR" sz="2200" b="1" dirty="0" smtClean="0">
                <a:solidFill>
                  <a:srgbClr val="00B050"/>
                </a:solidFill>
              </a:rPr>
              <a:t> </a:t>
            </a:r>
            <a:r>
              <a:rPr lang="tr-TR" sz="2200" dirty="0" smtClean="0"/>
              <a:t>gibi çeşitli isimlerle anılıyor veya raporlara dâhil ediliyor olabilir (P.61). 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35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Raporlamanın Zamanı-1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50"/>
            <a:ext cx="10353193" cy="444588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 smtClean="0"/>
              <a:t>  İşletme</a:t>
            </a:r>
            <a:r>
              <a:rPr lang="tr-TR" sz="2400" b="1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sürdürülebilirlikle ilgili finansal </a:t>
            </a:r>
            <a:r>
              <a:rPr lang="tr-TR" sz="2400" b="1" dirty="0" smtClean="0">
                <a:solidFill>
                  <a:srgbClr val="00B050"/>
                </a:solidFill>
              </a:rPr>
              <a:t>açıklamalarını,</a:t>
            </a:r>
            <a:r>
              <a:rPr lang="tr-TR" sz="2400" b="1" dirty="0" smtClean="0"/>
              <a:t> </a:t>
            </a:r>
            <a:r>
              <a:rPr lang="tr-TR" sz="2400" b="1" dirty="0">
                <a:solidFill>
                  <a:srgbClr val="C00000"/>
                </a:solidFill>
              </a:rPr>
              <a:t>ilgili finansal </a:t>
            </a:r>
            <a:r>
              <a:rPr lang="tr-TR" sz="2400" b="1" dirty="0" smtClean="0">
                <a:solidFill>
                  <a:srgbClr val="C00000"/>
                </a:solidFill>
              </a:rPr>
              <a:t>tablolarla </a:t>
            </a:r>
            <a:r>
              <a:rPr lang="tr-TR" sz="2400" b="1" dirty="0">
                <a:solidFill>
                  <a:srgbClr val="C00000"/>
                </a:solidFill>
              </a:rPr>
              <a:t>aynı zamanda raporlar</a:t>
            </a:r>
            <a:r>
              <a:rPr lang="tr-TR" sz="2400" dirty="0"/>
              <a:t>. </a:t>
            </a:r>
            <a:endParaRPr lang="tr-TR" sz="2400" dirty="0" smtClean="0"/>
          </a:p>
          <a:p>
            <a:r>
              <a:rPr lang="tr-TR" sz="2400" dirty="0" smtClean="0"/>
              <a:t>İşletmenin </a:t>
            </a:r>
            <a:r>
              <a:rPr lang="tr-TR" sz="2400" dirty="0"/>
              <a:t>sürdürülebilirlikle ilgili finansal açıklamaları, </a:t>
            </a:r>
            <a:r>
              <a:rPr lang="tr-TR" sz="2400" b="1" dirty="0">
                <a:solidFill>
                  <a:srgbClr val="00B050"/>
                </a:solidFill>
              </a:rPr>
              <a:t>ilgili finansal tablolarla aynı raporlama </a:t>
            </a:r>
            <a:r>
              <a:rPr lang="tr-TR" sz="2400" b="1" dirty="0" smtClean="0">
                <a:solidFill>
                  <a:srgbClr val="00B050"/>
                </a:solidFill>
              </a:rPr>
              <a:t>dönemini kapsar</a:t>
            </a:r>
            <a:r>
              <a:rPr lang="tr-TR" sz="2400" dirty="0" smtClean="0"/>
              <a:t> (P.64).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/>
              <a:t> </a:t>
            </a:r>
            <a:r>
              <a:rPr lang="tr-TR" sz="2400" b="1" dirty="0" smtClean="0"/>
              <a:t>Genellikle, </a:t>
            </a:r>
            <a:r>
              <a:rPr lang="tr-TR" sz="2400" b="1" dirty="0"/>
              <a:t>işletme sürdürülebilirlikle ilgili finansal </a:t>
            </a:r>
            <a:r>
              <a:rPr lang="tr-TR" sz="2400" b="1" dirty="0" smtClean="0"/>
              <a:t>açıklamalarını</a:t>
            </a:r>
            <a:r>
              <a:rPr lang="tr-TR" sz="2400" dirty="0" smtClean="0"/>
              <a:t> </a:t>
            </a:r>
            <a:r>
              <a:rPr lang="tr-TR" sz="2400" b="1" dirty="0">
                <a:solidFill>
                  <a:srgbClr val="00B050"/>
                </a:solidFill>
              </a:rPr>
              <a:t>on iki aylık bir dönem için hazırlar</a:t>
            </a:r>
            <a:r>
              <a:rPr lang="tr-TR" sz="2400" dirty="0"/>
              <a:t>. </a:t>
            </a:r>
            <a:endParaRPr lang="tr-TR" sz="2400" dirty="0" smtClean="0"/>
          </a:p>
          <a:p>
            <a:r>
              <a:rPr lang="tr-TR" sz="2400" dirty="0" smtClean="0"/>
              <a:t>Ancak</a:t>
            </a:r>
            <a:r>
              <a:rPr lang="tr-TR" sz="2400" dirty="0"/>
              <a:t>, </a:t>
            </a:r>
            <a:r>
              <a:rPr lang="tr-TR" sz="2400" dirty="0" smtClean="0"/>
              <a:t>uygulamadan kaynaklanan </a:t>
            </a:r>
            <a:r>
              <a:rPr lang="tr-TR" sz="2400" dirty="0"/>
              <a:t>nedenlerden dolayı </a:t>
            </a:r>
            <a:r>
              <a:rPr lang="tr-TR" sz="2400" b="1" dirty="0"/>
              <a:t>bazı </a:t>
            </a:r>
            <a:r>
              <a:rPr lang="tr-TR" sz="2400" b="1" dirty="0" smtClean="0"/>
              <a:t>işletmeler, </a:t>
            </a:r>
            <a:r>
              <a:rPr lang="tr-TR" sz="2400" b="1" dirty="0"/>
              <a:t>örneğin elli iki haftalık bir dönem için raporlama yapmayı tercih </a:t>
            </a:r>
            <a:r>
              <a:rPr lang="tr-TR" sz="2400" b="1" dirty="0" smtClean="0"/>
              <a:t>etmektedirler. </a:t>
            </a:r>
            <a:r>
              <a:rPr lang="tr-TR" sz="2400" b="1" dirty="0">
                <a:solidFill>
                  <a:srgbClr val="00B050"/>
                </a:solidFill>
              </a:rPr>
              <a:t>Bu Standart, bu </a:t>
            </a:r>
            <a:r>
              <a:rPr lang="tr-TR" sz="2400" b="1" dirty="0" smtClean="0">
                <a:solidFill>
                  <a:srgbClr val="00B050"/>
                </a:solidFill>
              </a:rPr>
              <a:t>tür uygulamalara engel teşkil etmez</a:t>
            </a:r>
            <a:r>
              <a:rPr lang="tr-TR" sz="2400" dirty="0" smtClean="0"/>
              <a:t> (P.65). </a:t>
            </a:r>
          </a:p>
          <a:p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48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Raporlamanın Zamanı-2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50"/>
            <a:ext cx="10353193" cy="4445884"/>
          </a:xfrm>
        </p:spPr>
        <p:txBody>
          <a:bodyPr>
            <a:no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</a:rPr>
              <a:t>Raporlama </a:t>
            </a:r>
            <a:r>
              <a:rPr lang="tr-TR" sz="2400" b="1" dirty="0">
                <a:solidFill>
                  <a:srgbClr val="C00000"/>
                </a:solidFill>
              </a:rPr>
              <a:t>döneminin sonunu değiştirmesi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b="1" dirty="0"/>
              <a:t>ve </a:t>
            </a:r>
            <a:r>
              <a:rPr lang="tr-TR" sz="2400" b="1" dirty="0">
                <a:solidFill>
                  <a:srgbClr val="0070C0"/>
                </a:solidFill>
              </a:rPr>
              <a:t>on iki aydan daha uzun veya daha kısa bir </a:t>
            </a:r>
            <a:r>
              <a:rPr lang="tr-TR" sz="2400" b="1" dirty="0" smtClean="0">
                <a:solidFill>
                  <a:srgbClr val="0070C0"/>
                </a:solidFill>
              </a:rPr>
              <a:t>dönem </a:t>
            </a:r>
            <a:r>
              <a:rPr lang="tr-TR" sz="2400" b="1" dirty="0">
                <a:solidFill>
                  <a:srgbClr val="0070C0"/>
                </a:solidFill>
              </a:rPr>
              <a:t>için</a:t>
            </a:r>
            <a:r>
              <a:rPr lang="tr-TR" sz="2400" dirty="0"/>
              <a:t> sürdürülebilirlikle ilgili </a:t>
            </a:r>
            <a:r>
              <a:rPr lang="tr-TR" sz="2400" b="1" dirty="0"/>
              <a:t>finansal açıklamalar sunması durumunda</a:t>
            </a:r>
            <a:r>
              <a:rPr lang="tr-TR" sz="2400" dirty="0"/>
              <a:t>, </a:t>
            </a:r>
            <a:r>
              <a:rPr lang="tr-TR" sz="2400" b="1" dirty="0" smtClean="0">
                <a:solidFill>
                  <a:srgbClr val="00B050"/>
                </a:solidFill>
              </a:rPr>
              <a:t>işletme aşağıdakileri açıklar</a:t>
            </a:r>
            <a:r>
              <a:rPr lang="tr-TR" sz="2400" dirty="0" smtClean="0"/>
              <a:t> (P.66): </a:t>
            </a:r>
            <a:endParaRPr lang="tr-TR" sz="2400" dirty="0"/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Sürdürülebilirlikle </a:t>
            </a:r>
            <a:r>
              <a:rPr lang="tr-TR" sz="2400" dirty="0"/>
              <a:t>ilgili </a:t>
            </a:r>
            <a:r>
              <a:rPr lang="tr-TR" sz="2400" b="1" dirty="0"/>
              <a:t>finansal açıklamaların kapsadığı dönemi</a:t>
            </a:r>
            <a:r>
              <a:rPr lang="tr-TR" sz="2400" dirty="0"/>
              <a:t>,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b="1" dirty="0" smtClean="0"/>
              <a:t>Daha </a:t>
            </a:r>
            <a:r>
              <a:rPr lang="tr-TR" sz="2400" b="1" dirty="0"/>
              <a:t>uzun veya daha kısa bir </a:t>
            </a:r>
            <a:r>
              <a:rPr lang="tr-TR" sz="2400" b="1" dirty="0" smtClean="0"/>
              <a:t>dönem kullanılmasının nedeni </a:t>
            </a:r>
            <a:r>
              <a:rPr lang="tr-TR" sz="2400" dirty="0"/>
              <a:t>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Sürdürülebilirlikle </a:t>
            </a:r>
            <a:r>
              <a:rPr lang="tr-TR" sz="2400" dirty="0"/>
              <a:t>ilgili </a:t>
            </a:r>
            <a:r>
              <a:rPr lang="tr-TR" sz="2400" b="1" dirty="0"/>
              <a:t>finansal açıklamalarda açıklanan tutarların </a:t>
            </a:r>
            <a:r>
              <a:rPr lang="tr-TR" sz="2400" b="1" dirty="0" smtClean="0"/>
              <a:t>tümüyle </a:t>
            </a:r>
            <a:r>
              <a:rPr lang="tr-TR" sz="2400" b="1" dirty="0"/>
              <a:t>karşılaştırılabilir </a:t>
            </a:r>
            <a:r>
              <a:rPr lang="tr-TR" sz="2400" b="1" dirty="0" smtClean="0"/>
              <a:t>olmadığı</a:t>
            </a:r>
            <a:r>
              <a:rPr lang="tr-TR" sz="2400" dirty="0" smtClean="0"/>
              <a:t>. </a:t>
            </a:r>
          </a:p>
          <a:p>
            <a:pPr marL="0" indent="0">
              <a:buNone/>
            </a:pPr>
            <a:r>
              <a:rPr lang="tr-TR" sz="2400" b="1" dirty="0">
                <a:solidFill>
                  <a:srgbClr val="0070C0"/>
                </a:solidFill>
              </a:rPr>
              <a:t>Raporlama döneminin bitiminden sonra</a:t>
            </a:r>
            <a:r>
              <a:rPr lang="tr-TR" sz="2400" dirty="0"/>
              <a:t> </a:t>
            </a:r>
            <a:r>
              <a:rPr lang="tr-TR" sz="2400" b="1" dirty="0">
                <a:solidFill>
                  <a:srgbClr val="FF0000"/>
                </a:solidFill>
              </a:rPr>
              <a:t>ancak</a:t>
            </a:r>
            <a:r>
              <a:rPr lang="tr-TR" sz="2400" dirty="0"/>
              <a:t> </a:t>
            </a:r>
            <a:r>
              <a:rPr lang="tr-TR" sz="2400" b="1" dirty="0"/>
              <a:t>sürdürülebilirlikle ilgili finansal açıklamaların yayımlanması için onayladığı tarihten önce işletme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raporlama dönemi sonunda var olan koşullar hakkında bilgi elde ederse</a:t>
            </a:r>
            <a:r>
              <a:rPr lang="tr-TR" sz="2400" dirty="0"/>
              <a:t>;  </a:t>
            </a:r>
            <a:r>
              <a:rPr lang="tr-TR" sz="2400" b="1" dirty="0">
                <a:solidFill>
                  <a:srgbClr val="C00000"/>
                </a:solidFill>
              </a:rPr>
              <a:t>yeni bilgiler ışığında bu koşullarla ilgili açıklamaları günceller</a:t>
            </a:r>
            <a:r>
              <a:rPr lang="tr-TR" sz="2400" dirty="0"/>
              <a:t> (P.67).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418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Raporlamanın Zamanı-3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50"/>
            <a:ext cx="10353193" cy="4445884"/>
          </a:xfrm>
        </p:spPr>
        <p:txBody>
          <a:bodyPr>
            <a:noAutofit/>
          </a:bodyPr>
          <a:lstStyle/>
          <a:p>
            <a:r>
              <a:rPr lang="tr-TR" sz="2400" dirty="0"/>
              <a:t>Bu Standart, </a:t>
            </a:r>
            <a:r>
              <a:rPr lang="tr-TR" sz="2400" b="1" dirty="0">
                <a:solidFill>
                  <a:srgbClr val="00B050"/>
                </a:solidFill>
              </a:rPr>
              <a:t>hangi işletmelerin </a:t>
            </a:r>
            <a:r>
              <a:rPr lang="tr-TR" sz="2400" b="1" dirty="0" smtClean="0">
                <a:solidFill>
                  <a:srgbClr val="00B050"/>
                </a:solidFill>
              </a:rPr>
              <a:t>sürdürülebilirlikle ilgili ara </a:t>
            </a:r>
            <a:r>
              <a:rPr lang="tr-TR" sz="2400" b="1" dirty="0">
                <a:solidFill>
                  <a:srgbClr val="00B050"/>
                </a:solidFill>
              </a:rPr>
              <a:t>dönem </a:t>
            </a:r>
            <a:r>
              <a:rPr lang="tr-TR" sz="2400" b="1" dirty="0" smtClean="0">
                <a:solidFill>
                  <a:srgbClr val="00B050"/>
                </a:solidFill>
              </a:rPr>
              <a:t>finansal açıklama sağlamak zorunda olduğunu</a:t>
            </a:r>
            <a:r>
              <a:rPr lang="tr-TR" sz="2400" dirty="0" smtClean="0"/>
              <a:t>, </a:t>
            </a:r>
            <a:r>
              <a:rPr lang="tr-TR" sz="2400" b="1" dirty="0">
                <a:solidFill>
                  <a:srgbClr val="C00000"/>
                </a:solidFill>
              </a:rPr>
              <a:t>hangi sıklıkta </a:t>
            </a:r>
            <a:r>
              <a:rPr lang="tr-TR" sz="2400" b="1" dirty="0" smtClean="0">
                <a:solidFill>
                  <a:srgbClr val="C00000"/>
                </a:solidFill>
              </a:rPr>
              <a:t>açıklama sunulacağını</a:t>
            </a:r>
            <a:r>
              <a:rPr lang="tr-TR" sz="2400" dirty="0" smtClean="0"/>
              <a:t> veya </a:t>
            </a:r>
            <a:r>
              <a:rPr lang="tr-TR" sz="2400" b="1" dirty="0">
                <a:solidFill>
                  <a:srgbClr val="0070C0"/>
                </a:solidFill>
              </a:rPr>
              <a:t>ara </a:t>
            </a:r>
            <a:r>
              <a:rPr lang="tr-TR" sz="2400" b="1" dirty="0" smtClean="0">
                <a:solidFill>
                  <a:srgbClr val="0070C0"/>
                </a:solidFill>
              </a:rPr>
              <a:t>dönemin bitiminden </a:t>
            </a:r>
            <a:r>
              <a:rPr lang="tr-TR" sz="2400" b="1" dirty="0">
                <a:solidFill>
                  <a:srgbClr val="0070C0"/>
                </a:solidFill>
              </a:rPr>
              <a:t>ne kadar zaman sonra sağlayacağı hususlarını</a:t>
            </a:r>
            <a:r>
              <a:rPr lang="tr-TR" sz="2400" dirty="0"/>
              <a:t> </a:t>
            </a:r>
            <a:r>
              <a:rPr lang="tr-TR" sz="2400" b="1" u="sng" dirty="0">
                <a:solidFill>
                  <a:srgbClr val="C00000"/>
                </a:solidFill>
              </a:rPr>
              <a:t>düzenlemez</a:t>
            </a:r>
            <a:r>
              <a:rPr lang="tr-TR" sz="2400" dirty="0"/>
              <a:t>. </a:t>
            </a:r>
            <a:endParaRPr lang="tr-TR" sz="2400" dirty="0" smtClean="0"/>
          </a:p>
          <a:p>
            <a:r>
              <a:rPr lang="tr-TR" sz="2400" dirty="0" smtClean="0"/>
              <a:t>Ancak, </a:t>
            </a:r>
            <a:r>
              <a:rPr lang="tr-TR" sz="2400" b="1" dirty="0" smtClean="0"/>
              <a:t>devlet yönetimi, </a:t>
            </a:r>
            <a:r>
              <a:rPr lang="tr-TR" sz="2400" b="1" dirty="0"/>
              <a:t>sermaye piyasası düzenleyici kuruluşları, borsalar ve </a:t>
            </a:r>
            <a:r>
              <a:rPr lang="tr-TR" sz="2400" b="1" dirty="0" smtClean="0"/>
              <a:t>muhasebeye ilişkin </a:t>
            </a:r>
            <a:r>
              <a:rPr lang="tr-TR" sz="2400" b="1" dirty="0"/>
              <a:t>düzenleyici </a:t>
            </a:r>
            <a:r>
              <a:rPr lang="tr-TR" sz="2400" b="1" dirty="0" smtClean="0"/>
              <a:t>kuruluşları</a:t>
            </a:r>
            <a:r>
              <a:rPr lang="tr-TR" sz="2400" dirty="0" smtClean="0"/>
              <a:t>; </a:t>
            </a:r>
            <a:r>
              <a:rPr lang="tr-TR" sz="2400" b="1" dirty="0" smtClean="0">
                <a:solidFill>
                  <a:srgbClr val="00B050"/>
                </a:solidFill>
              </a:rPr>
              <a:t>«</a:t>
            </a:r>
            <a:r>
              <a:rPr lang="tr-TR" sz="2400" b="1" i="1" dirty="0" smtClean="0">
                <a:solidFill>
                  <a:srgbClr val="00B050"/>
                </a:solidFill>
              </a:rPr>
              <a:t>borçlanma veya </a:t>
            </a:r>
            <a:r>
              <a:rPr lang="tr-TR" sz="2400" b="1" i="1" dirty="0">
                <a:solidFill>
                  <a:srgbClr val="00B050"/>
                </a:solidFill>
              </a:rPr>
              <a:t>hisse senetleri halka arz edilmiş </a:t>
            </a:r>
            <a:r>
              <a:rPr lang="tr-TR" sz="2400" b="1" i="1" dirty="0" smtClean="0">
                <a:solidFill>
                  <a:srgbClr val="00B050"/>
                </a:solidFill>
              </a:rPr>
              <a:t>işletmelerin»</a:t>
            </a:r>
            <a:r>
              <a:rPr lang="tr-TR" sz="2400" dirty="0" smtClean="0"/>
              <a:t> </a:t>
            </a:r>
            <a:r>
              <a:rPr lang="tr-TR" sz="2400" b="1" dirty="0">
                <a:solidFill>
                  <a:srgbClr val="C00000"/>
                </a:solidFill>
              </a:rPr>
              <a:t>ara dönem genel amaçlı finansal rapor </a:t>
            </a:r>
            <a:r>
              <a:rPr lang="tr-TR" sz="2400" b="1" dirty="0" smtClean="0">
                <a:solidFill>
                  <a:srgbClr val="C00000"/>
                </a:solidFill>
              </a:rPr>
              <a:t>yayımlamasını </a:t>
            </a:r>
            <a:r>
              <a:rPr lang="tr-TR" sz="2400" b="1" dirty="0">
                <a:solidFill>
                  <a:srgbClr val="C00000"/>
                </a:solidFill>
              </a:rPr>
              <a:t>zorunlu tutabilir</a:t>
            </a:r>
            <a:r>
              <a:rPr lang="tr-TR" sz="2400" b="1" dirty="0"/>
              <a:t>.</a:t>
            </a:r>
            <a:r>
              <a:rPr lang="tr-TR" sz="2400" dirty="0"/>
              <a:t> </a:t>
            </a:r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19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Karşılaştırmalı Bilgi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49"/>
            <a:ext cx="10353193" cy="4445887"/>
          </a:xfrm>
        </p:spPr>
        <p:txBody>
          <a:bodyPr>
            <a:noAutofit/>
          </a:bodyPr>
          <a:lstStyle/>
          <a:p>
            <a:r>
              <a:rPr lang="tr-TR" sz="2400" b="1" dirty="0"/>
              <a:t>Başka bir TSRS </a:t>
            </a:r>
            <a:r>
              <a:rPr lang="tr-TR" sz="2400" b="1" dirty="0" smtClean="0"/>
              <a:t>aksine izin </a:t>
            </a:r>
            <a:r>
              <a:rPr lang="tr-TR" sz="2400" b="1" dirty="0"/>
              <a:t>vermedikçe veya aksini gerektirmedikçe, </a:t>
            </a:r>
            <a:r>
              <a:rPr lang="tr-TR" sz="2400" b="1" dirty="0" smtClean="0">
                <a:solidFill>
                  <a:srgbClr val="00B050"/>
                </a:solidFill>
              </a:rPr>
              <a:t>işletme </a:t>
            </a:r>
            <a:r>
              <a:rPr lang="tr-TR" sz="2400" b="1" dirty="0">
                <a:solidFill>
                  <a:srgbClr val="00B050"/>
                </a:solidFill>
              </a:rPr>
              <a:t>raporlama döneminde açıklanan tüm tutarlar için </a:t>
            </a:r>
            <a:r>
              <a:rPr lang="tr-TR" sz="2400" b="1" dirty="0">
                <a:solidFill>
                  <a:srgbClr val="C00000"/>
                </a:solidFill>
              </a:rPr>
              <a:t>önceki dönemle ilgili karşılaştırmalı bilgileri açıklar</a:t>
            </a:r>
            <a:r>
              <a:rPr lang="tr-TR" sz="2400" b="1" dirty="0">
                <a:solidFill>
                  <a:srgbClr val="00B050"/>
                </a:solidFill>
              </a:rPr>
              <a:t>.</a:t>
            </a:r>
            <a:r>
              <a:rPr lang="tr-TR" sz="2400" b="1" dirty="0"/>
              <a:t> </a:t>
            </a:r>
            <a:endParaRPr lang="tr-TR" sz="2400" b="1" dirty="0" smtClean="0"/>
          </a:p>
          <a:p>
            <a:r>
              <a:rPr lang="tr-TR" sz="2400" dirty="0" smtClean="0"/>
              <a:t>Bu tür bilgilerin</a:t>
            </a:r>
            <a:r>
              <a:rPr lang="tr-TR" sz="2400" dirty="0"/>
              <a:t>, raporlama </a:t>
            </a:r>
            <a:r>
              <a:rPr lang="tr-TR" sz="2400" dirty="0" smtClean="0"/>
              <a:t>dönemindeki sürdürülebilirlikle </a:t>
            </a:r>
            <a:r>
              <a:rPr lang="tr-TR" sz="2400" dirty="0"/>
              <a:t>ilgili finansal açıklamaların anlaşılması açısından faydalı olması durumunda, </a:t>
            </a:r>
            <a:r>
              <a:rPr lang="tr-TR" sz="2400" b="1" dirty="0">
                <a:solidFill>
                  <a:srgbClr val="00B050"/>
                </a:solidFill>
              </a:rPr>
              <a:t>işletme, sürdürülebilirlikle ilgili </a:t>
            </a:r>
            <a:r>
              <a:rPr lang="tr-TR" sz="2400" b="1" dirty="0">
                <a:solidFill>
                  <a:srgbClr val="C00000"/>
                </a:solidFill>
              </a:rPr>
              <a:t>açıklayıcı ve tanımlayıcı finansal bilgiler için </a:t>
            </a:r>
            <a:r>
              <a:rPr lang="tr-TR" sz="2400" b="1" dirty="0" smtClean="0">
                <a:solidFill>
                  <a:srgbClr val="C00000"/>
                </a:solidFill>
              </a:rPr>
              <a:t>de </a:t>
            </a:r>
            <a:r>
              <a:rPr lang="tr-TR" sz="2400" b="1" dirty="0" smtClean="0">
                <a:solidFill>
                  <a:srgbClr val="0070C0"/>
                </a:solidFill>
              </a:rPr>
              <a:t>karşılaştırmalı </a:t>
            </a:r>
            <a:r>
              <a:rPr lang="tr-TR" sz="2400" b="1" dirty="0">
                <a:solidFill>
                  <a:srgbClr val="0070C0"/>
                </a:solidFill>
              </a:rPr>
              <a:t>bilgileri </a:t>
            </a:r>
            <a:r>
              <a:rPr lang="tr-TR" sz="2400" b="1" dirty="0" smtClean="0">
                <a:solidFill>
                  <a:srgbClr val="0070C0"/>
                </a:solidFill>
              </a:rPr>
              <a:t>açıklar</a:t>
            </a:r>
            <a:r>
              <a:rPr lang="tr-TR" sz="2400" dirty="0" smtClean="0">
                <a:solidFill>
                  <a:srgbClr val="0070C0"/>
                </a:solidFill>
              </a:rPr>
              <a:t> </a:t>
            </a:r>
            <a:r>
              <a:rPr lang="tr-TR" sz="2400" dirty="0" smtClean="0"/>
              <a:t>(Bkz. Ek B.49-B.59) (P.70). </a:t>
            </a:r>
          </a:p>
          <a:p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97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Uygunluk Beyanı-1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2105526"/>
            <a:ext cx="10353193" cy="4076910"/>
          </a:xfrm>
        </p:spPr>
        <p:txBody>
          <a:bodyPr>
            <a:noAutofit/>
          </a:bodyPr>
          <a:lstStyle/>
          <a:p>
            <a:r>
              <a:rPr lang="tr-TR" sz="2400" dirty="0"/>
              <a:t>Sürdürülebilirlikle ilgili finansal </a:t>
            </a:r>
            <a:r>
              <a:rPr lang="tr-TR" sz="2400" b="1" dirty="0"/>
              <a:t>açıklamaları</a:t>
            </a:r>
            <a:r>
              <a:rPr lang="tr-TR" sz="2400" dirty="0"/>
              <a:t> </a:t>
            </a:r>
            <a:r>
              <a:rPr lang="tr-TR" sz="2400" b="1" dirty="0" err="1"/>
              <a:t>TSRS’lerin</a:t>
            </a:r>
            <a:r>
              <a:rPr lang="tr-TR" sz="2400" b="1" dirty="0"/>
              <a:t> tüm </a:t>
            </a:r>
            <a:r>
              <a:rPr lang="tr-TR" sz="2400" b="1" dirty="0" smtClean="0"/>
              <a:t>hükümleriyle uygunluk sağlayan </a:t>
            </a:r>
            <a:r>
              <a:rPr lang="tr-TR" sz="2400" b="1" dirty="0"/>
              <a:t>bir işletme</a:t>
            </a:r>
            <a:r>
              <a:rPr lang="tr-TR" sz="2400" dirty="0"/>
              <a:t>, </a:t>
            </a:r>
            <a:r>
              <a:rPr lang="tr-TR" sz="2400" b="1" u="sng" dirty="0">
                <a:solidFill>
                  <a:srgbClr val="00B050"/>
                </a:solidFill>
              </a:rPr>
              <a:t>açık ve koşulsuz bir uygunluk </a:t>
            </a:r>
            <a:r>
              <a:rPr lang="tr-TR" sz="2400" b="1" u="sng" dirty="0" smtClean="0">
                <a:solidFill>
                  <a:srgbClr val="00B050"/>
                </a:solidFill>
              </a:rPr>
              <a:t>beyanında bulunur.</a:t>
            </a:r>
            <a:r>
              <a:rPr lang="tr-TR" sz="2400" b="1" dirty="0" smtClean="0"/>
              <a:t> </a:t>
            </a:r>
          </a:p>
          <a:p>
            <a:r>
              <a:rPr lang="tr-TR" sz="2400" b="1" dirty="0" smtClean="0"/>
              <a:t>İşletme</a:t>
            </a:r>
            <a:r>
              <a:rPr lang="tr-TR" sz="2400" dirty="0"/>
              <a:t>, </a:t>
            </a:r>
            <a:r>
              <a:rPr lang="tr-TR" sz="2400" b="1" dirty="0" err="1"/>
              <a:t>TSRS’lerin</a:t>
            </a:r>
            <a:r>
              <a:rPr lang="tr-TR" sz="2400" b="1" dirty="0"/>
              <a:t> tüm hükümlerine uymadığı </a:t>
            </a:r>
            <a:r>
              <a:rPr lang="tr-TR" sz="2400" b="1" dirty="0" smtClean="0"/>
              <a:t>müddetçe</a:t>
            </a:r>
            <a:r>
              <a:rPr lang="tr-TR" sz="2400" dirty="0" smtClean="0"/>
              <a:t>, </a:t>
            </a:r>
            <a:r>
              <a:rPr lang="tr-TR" sz="2400" dirty="0"/>
              <a:t>sürdürülebilirlikle ilgili finansal açıklamaların, </a:t>
            </a:r>
            <a:r>
              <a:rPr lang="tr-TR" sz="2400" b="1" u="sng" dirty="0" err="1">
                <a:solidFill>
                  <a:srgbClr val="C00000"/>
                </a:solidFill>
              </a:rPr>
              <a:t>TSRS’lere</a:t>
            </a:r>
            <a:r>
              <a:rPr lang="tr-TR" sz="2400" b="1" u="sng" dirty="0">
                <a:solidFill>
                  <a:srgbClr val="C00000"/>
                </a:solidFill>
              </a:rPr>
              <a:t> </a:t>
            </a:r>
            <a:r>
              <a:rPr lang="tr-TR" sz="2400" b="1" u="sng" dirty="0" smtClean="0">
                <a:solidFill>
                  <a:srgbClr val="C00000"/>
                </a:solidFill>
              </a:rPr>
              <a:t>uygunluk sağladığını belirtemez</a:t>
            </a:r>
            <a:r>
              <a:rPr lang="tr-TR" sz="2400" b="1" u="sng" dirty="0" smtClean="0"/>
              <a:t> </a:t>
            </a:r>
            <a:r>
              <a:rPr lang="tr-TR" sz="2400" dirty="0" smtClean="0"/>
              <a:t>(P.72).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838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V. GENEL HÜKÜMLER</a:t>
            </a:r>
            <a:br>
              <a:rPr lang="tr-TR" dirty="0" smtClean="0"/>
            </a:br>
            <a:r>
              <a:rPr lang="tr-TR" b="1" dirty="0" smtClean="0"/>
              <a:t>Uygunluk Beyanı-2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736549"/>
            <a:ext cx="10353193" cy="4445887"/>
          </a:xfrm>
        </p:spPr>
        <p:txBody>
          <a:bodyPr>
            <a:noAutofit/>
          </a:bodyPr>
          <a:lstStyle/>
          <a:p>
            <a:r>
              <a:rPr lang="tr-TR" sz="2400" b="1" dirty="0" smtClean="0"/>
              <a:t>İşletmenin </a:t>
            </a:r>
            <a:r>
              <a:rPr lang="tr-TR" sz="2400" b="1" dirty="0"/>
              <a:t>bu bilgileri açıklamasının </a:t>
            </a:r>
            <a:r>
              <a:rPr lang="tr-TR" sz="2400" b="1" dirty="0">
                <a:solidFill>
                  <a:srgbClr val="C00000"/>
                </a:solidFill>
              </a:rPr>
              <a:t>mevzuat tarafından yasaklanma</a:t>
            </a:r>
            <a:r>
              <a:rPr lang="tr-TR" sz="2400" dirty="0">
                <a:solidFill>
                  <a:srgbClr val="C00000"/>
                </a:solidFill>
              </a:rPr>
              <a:t>sı</a:t>
            </a:r>
            <a:r>
              <a:rPr lang="tr-TR" sz="2400" dirty="0"/>
              <a:t> </a:t>
            </a:r>
            <a:r>
              <a:rPr lang="tr-TR" sz="2400" b="1" dirty="0">
                <a:solidFill>
                  <a:srgbClr val="C00000"/>
                </a:solidFill>
              </a:rPr>
              <a:t>durumunda</a:t>
            </a:r>
            <a:r>
              <a:rPr lang="tr-TR" sz="2400" dirty="0"/>
              <a:t>, bu Standart</a:t>
            </a:r>
            <a:r>
              <a:rPr lang="tr-TR" sz="2400" dirty="0">
                <a:solidFill>
                  <a:srgbClr val="0070C0"/>
                </a:solidFill>
              </a:rPr>
              <a:t>, </a:t>
            </a:r>
            <a:r>
              <a:rPr lang="tr-TR" sz="2400" b="1" dirty="0" smtClean="0">
                <a:solidFill>
                  <a:srgbClr val="0070C0"/>
                </a:solidFill>
              </a:rPr>
              <a:t>işletmeyi diğer bir </a:t>
            </a:r>
            <a:r>
              <a:rPr lang="tr-TR" sz="2400" b="1" dirty="0" err="1" smtClean="0">
                <a:solidFill>
                  <a:srgbClr val="0070C0"/>
                </a:solidFill>
              </a:rPr>
              <a:t>TSRS’nin</a:t>
            </a:r>
            <a:r>
              <a:rPr lang="tr-TR" sz="2400" b="1" dirty="0" smtClean="0">
                <a:solidFill>
                  <a:srgbClr val="0070C0"/>
                </a:solidFill>
              </a:rPr>
              <a:t> </a:t>
            </a:r>
            <a:r>
              <a:rPr lang="tr-TR" sz="2400" b="1" dirty="0">
                <a:solidFill>
                  <a:srgbClr val="0070C0"/>
                </a:solidFill>
              </a:rPr>
              <a:t>gerektirdiği bilgileri açıklamaktan</a:t>
            </a:r>
            <a:r>
              <a:rPr lang="tr-TR" sz="2400" b="1" dirty="0"/>
              <a:t> </a:t>
            </a:r>
            <a:r>
              <a:rPr lang="tr-TR" sz="2400" b="1" dirty="0">
                <a:solidFill>
                  <a:srgbClr val="C00000"/>
                </a:solidFill>
              </a:rPr>
              <a:t>muaf</a:t>
            </a:r>
            <a:r>
              <a:rPr lang="tr-TR" sz="2400" b="1" dirty="0"/>
              <a:t> </a:t>
            </a:r>
            <a:r>
              <a:rPr lang="tr-TR" sz="2400" b="1" dirty="0" smtClean="0"/>
              <a:t>tutar (Bkz. Ek B.33)</a:t>
            </a:r>
            <a:r>
              <a:rPr lang="tr-TR" sz="2400" dirty="0" smtClean="0"/>
              <a:t>.</a:t>
            </a:r>
          </a:p>
          <a:p>
            <a:r>
              <a:rPr lang="tr-TR" sz="2400" b="1" dirty="0"/>
              <a:t>Bu Standart </a:t>
            </a:r>
            <a:r>
              <a:rPr lang="tr-TR" sz="2400" dirty="0" smtClean="0"/>
              <a:t>ayrıca, işletmenin, sürdürülebilirlikle ilgili bir fırsata ilişkin </a:t>
            </a:r>
            <a:r>
              <a:rPr lang="tr-TR" sz="2400" b="1" dirty="0" smtClean="0"/>
              <a:t>bilgiyi</a:t>
            </a:r>
            <a:r>
              <a:rPr lang="tr-TR" sz="2400" dirty="0" smtClean="0"/>
              <a:t>, bu Standartta </a:t>
            </a:r>
            <a:r>
              <a:rPr lang="tr-TR" sz="2400" dirty="0"/>
              <a:t>açıklandığı </a:t>
            </a:r>
            <a:r>
              <a:rPr lang="tr-TR" sz="2400" dirty="0" smtClean="0"/>
              <a:t>gibi </a:t>
            </a:r>
            <a:r>
              <a:rPr lang="tr-TR" sz="2400" b="1" dirty="0">
                <a:solidFill>
                  <a:srgbClr val="00B050"/>
                </a:solidFill>
              </a:rPr>
              <a:t>ticari açıdan hassas </a:t>
            </a:r>
            <a:r>
              <a:rPr lang="tr-TR" sz="2400" b="1" dirty="0" smtClean="0">
                <a:solidFill>
                  <a:srgbClr val="00B050"/>
                </a:solidFill>
              </a:rPr>
              <a:t>bir bilgi olması durumunda</a:t>
            </a:r>
            <a:r>
              <a:rPr lang="tr-TR" sz="2400" b="1" dirty="0" smtClean="0"/>
              <a:t>, </a:t>
            </a:r>
            <a:r>
              <a:rPr lang="tr-TR" sz="2400" b="1" dirty="0" smtClean="0">
                <a:solidFill>
                  <a:srgbClr val="C00000"/>
                </a:solidFill>
              </a:rPr>
              <a:t>diğer bir </a:t>
            </a:r>
            <a:r>
              <a:rPr lang="tr-TR" sz="2400" b="1" dirty="0" err="1" smtClean="0">
                <a:solidFill>
                  <a:srgbClr val="C00000"/>
                </a:solidFill>
              </a:rPr>
              <a:t>TSRS’nin</a:t>
            </a:r>
            <a:r>
              <a:rPr lang="tr-TR" sz="2400" b="1" dirty="0" smtClean="0">
                <a:solidFill>
                  <a:srgbClr val="C00000"/>
                </a:solidFill>
              </a:rPr>
              <a:t> gerektirdiği şekilde açıklama zorunluluğunu da ortadan kaldırır </a:t>
            </a:r>
            <a:r>
              <a:rPr lang="tr-TR" sz="2400" dirty="0" smtClean="0"/>
              <a:t>(Bkz. Ek B.34-B.37).</a:t>
            </a:r>
          </a:p>
          <a:p>
            <a:r>
              <a:rPr lang="tr-TR" sz="2400" dirty="0" smtClean="0"/>
              <a:t>Söz konusu </a:t>
            </a:r>
            <a:r>
              <a:rPr lang="tr-TR" sz="2400" b="1" dirty="0"/>
              <a:t>muafiyetleri kullanan bir işletmenin</a:t>
            </a:r>
            <a:r>
              <a:rPr lang="tr-TR" sz="2400" dirty="0"/>
              <a:t>, </a:t>
            </a:r>
            <a:r>
              <a:rPr lang="tr-TR" sz="2400" b="1" dirty="0" err="1">
                <a:solidFill>
                  <a:srgbClr val="C00000"/>
                </a:solidFill>
              </a:rPr>
              <a:t>TSRS’lere</a:t>
            </a:r>
            <a:r>
              <a:rPr lang="tr-TR" sz="2400" b="1" dirty="0">
                <a:solidFill>
                  <a:srgbClr val="C00000"/>
                </a:solidFill>
              </a:rPr>
              <a:t> </a:t>
            </a:r>
            <a:r>
              <a:rPr lang="tr-TR" sz="2400" b="1" dirty="0" smtClean="0">
                <a:solidFill>
                  <a:srgbClr val="C00000"/>
                </a:solidFill>
              </a:rPr>
              <a:t>uygunluk sağladığını iddia </a:t>
            </a:r>
            <a:r>
              <a:rPr lang="tr-TR" sz="2400" b="1" dirty="0">
                <a:solidFill>
                  <a:srgbClr val="C00000"/>
                </a:solidFill>
              </a:rPr>
              <a:t>etmesi engellenmez</a:t>
            </a:r>
            <a:r>
              <a:rPr lang="tr-TR" sz="2400" dirty="0"/>
              <a:t> </a:t>
            </a:r>
            <a:r>
              <a:rPr lang="tr-TR" sz="2400" dirty="0" smtClean="0"/>
              <a:t>(P.73).</a:t>
            </a:r>
          </a:p>
          <a:p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39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BELİRSİZLİKLER VE HATALAR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Muhakemeler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/>
              <a:t> </a:t>
            </a:r>
            <a:r>
              <a:rPr lang="tr-TR" sz="2800" dirty="0" smtClean="0"/>
              <a:t>Ölçüm Belirsizliği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800" dirty="0" smtClean="0"/>
              <a:t> Hatalar</a:t>
            </a: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826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</a:t>
            </a:r>
            <a:r>
              <a:rPr lang="tr-TR" b="1" u="sng" dirty="0" smtClean="0"/>
              <a:t>MUHAKEMELER-1</a:t>
            </a:r>
            <a:r>
              <a:rPr lang="tr-TR" dirty="0" smtClean="0"/>
              <a:t>, BELİRSİZLİKLER VE HATALAR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148830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dirty="0" smtClean="0"/>
              <a:t> Muhakemeler </a:t>
            </a:r>
            <a:r>
              <a:rPr lang="tr-TR" sz="2400" dirty="0"/>
              <a:t>iki ana grupta ele alınmaktadır.</a:t>
            </a:r>
          </a:p>
          <a:p>
            <a:pPr marL="514350" indent="-514350">
              <a:buAutoNum type="alphaLcParenR"/>
            </a:pPr>
            <a:r>
              <a:rPr lang="tr-TR" sz="2400" dirty="0"/>
              <a:t>Tutar </a:t>
            </a:r>
            <a:r>
              <a:rPr lang="tr-TR" sz="2400" dirty="0" smtClean="0"/>
              <a:t>tahminleri </a:t>
            </a:r>
            <a:r>
              <a:rPr lang="tr-TR" sz="2400" dirty="0"/>
              <a:t>içermeyen muhakemeler ve </a:t>
            </a:r>
          </a:p>
          <a:p>
            <a:pPr marL="514350" indent="-514350">
              <a:buAutoNum type="alphaLcParenR"/>
            </a:pPr>
            <a:r>
              <a:rPr lang="tr-TR" sz="2400" dirty="0"/>
              <a:t>Tutar </a:t>
            </a:r>
            <a:r>
              <a:rPr lang="tr-TR" sz="2400" dirty="0" smtClean="0"/>
              <a:t>tahminleri </a:t>
            </a:r>
            <a:r>
              <a:rPr lang="tr-TR" sz="2400" dirty="0"/>
              <a:t>içeren muhakemeler.</a:t>
            </a:r>
          </a:p>
          <a:p>
            <a:pPr marL="0" indent="0">
              <a:buNone/>
            </a:pPr>
            <a:endParaRPr lang="tr-TR" sz="28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48</a:t>
            </a:fld>
            <a:endParaRPr lang="tr-TR"/>
          </a:p>
        </p:txBody>
      </p:sp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71111"/>
              </p:ext>
            </p:extLst>
          </p:nvPr>
        </p:nvGraphicFramePr>
        <p:xfrm>
          <a:off x="647114" y="3561345"/>
          <a:ext cx="5479365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9365">
                  <a:extLst>
                    <a:ext uri="{9D8B030D-6E8A-4147-A177-3AD203B41FA5}">
                      <a16:colId xmlns:a16="http://schemas.microsoft.com/office/drawing/2014/main" val="190832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TUTAR</a:t>
                      </a:r>
                      <a:r>
                        <a:rPr lang="tr-TR" sz="2000" baseline="0" dirty="0" smtClean="0"/>
                        <a:t> TAHMİNLERİ İÇERMEYEN MUHAKEMELER</a:t>
                      </a:r>
                      <a:endParaRPr lang="tr-TR" sz="2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128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İşletme, genel amaçlı </a:t>
                      </a:r>
                      <a:r>
                        <a:rPr lang="tr-TR" sz="2000" baseline="0" dirty="0" smtClean="0"/>
                        <a:t>finansal tablo kullanıcılarının, tutar tahminlerini içeren muhakemeler dışında, </a:t>
                      </a:r>
                      <a:r>
                        <a:rPr lang="tr-TR" sz="2000" dirty="0" smtClean="0"/>
                        <a:t> sürdürülebilirlikle</a:t>
                      </a:r>
                      <a:r>
                        <a:rPr lang="tr-TR" sz="2000" baseline="0" dirty="0" smtClean="0"/>
                        <a:t> ilgili finansal açıklamaların hazırlanma sürecinde yapılan ve bu açıklamalarda yer alan bilgiler üzerinde </a:t>
                      </a:r>
                      <a:r>
                        <a:rPr lang="tr-TR" sz="2000" b="1" baseline="0" dirty="0" smtClean="0"/>
                        <a:t>en önemli etkiye sahip olan muhakemeleri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b="1" baseline="0" dirty="0" smtClean="0"/>
                        <a:t>anlamalarını sağlayan bilgileri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b="1" baseline="0" dirty="0" smtClean="0"/>
                        <a:t>açıklar </a:t>
                      </a:r>
                      <a:r>
                        <a:rPr lang="tr-TR" sz="2000" b="0" baseline="0" dirty="0" smtClean="0"/>
                        <a:t>(P.74)</a:t>
                      </a:r>
                      <a:r>
                        <a:rPr lang="tr-TR" sz="2000" baseline="0" dirty="0" smtClean="0"/>
                        <a:t>.</a:t>
                      </a:r>
                      <a:endParaRPr lang="tr-T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929267"/>
                  </a:ext>
                </a:extLst>
              </a:tr>
            </a:tbl>
          </a:graphicData>
        </a:graphic>
      </p:graphicFrame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217507"/>
              </p:ext>
            </p:extLst>
          </p:nvPr>
        </p:nvGraphicFramePr>
        <p:xfrm>
          <a:off x="6398454" y="3558997"/>
          <a:ext cx="5502814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2814">
                  <a:extLst>
                    <a:ext uri="{9D8B030D-6E8A-4147-A177-3AD203B41FA5}">
                      <a16:colId xmlns:a16="http://schemas.microsoft.com/office/drawing/2014/main" val="3640638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TUTAR TAHMİNLERİ İÇEREN MUHAKEMELER</a:t>
                      </a:r>
                      <a:endParaRPr lang="tr-TR" sz="20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128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İşletme, genel amaçlı finansal raporların kullanıcılarının,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b="1" baseline="0" dirty="0" smtClean="0"/>
                        <a:t>sürdürülebilirlikle ilgili finansal açıklamalarında raporlanan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b="1" u="sng" baseline="0" dirty="0" smtClean="0"/>
                        <a:t>tutarları etkileyen en önemli belirsizlikleri anlamalarını sağlayan bilgileri</a:t>
                      </a:r>
                      <a:r>
                        <a:rPr lang="tr-TR" sz="2000" b="1" baseline="0" dirty="0" smtClean="0"/>
                        <a:t> açıklar </a:t>
                      </a:r>
                      <a:r>
                        <a:rPr lang="tr-TR" sz="2000" b="0" baseline="0" dirty="0" smtClean="0"/>
                        <a:t>(P.77)</a:t>
                      </a:r>
                      <a:r>
                        <a:rPr lang="tr-TR" sz="2000" baseline="0" dirty="0" smtClean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20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929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61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</a:t>
            </a:r>
            <a:r>
              <a:rPr lang="tr-TR" b="1" u="sng" dirty="0" smtClean="0"/>
              <a:t>MUHAKEMELER-2</a:t>
            </a:r>
            <a:r>
              <a:rPr lang="tr-TR" dirty="0" smtClean="0"/>
              <a:t>, BELİRSİZLİKLER VE HATALAR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6140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2800" b="1" u="sng" dirty="0" smtClean="0"/>
              <a:t>Tutar tahminleri </a:t>
            </a:r>
            <a:r>
              <a:rPr lang="tr-TR" sz="2800" b="1" u="sng" dirty="0" smtClean="0">
                <a:solidFill>
                  <a:srgbClr val="C00000"/>
                </a:solidFill>
              </a:rPr>
              <a:t>içermeyen</a:t>
            </a:r>
            <a:r>
              <a:rPr lang="tr-TR" sz="2800" b="1" u="sng" dirty="0" smtClean="0"/>
              <a:t> muhakemeler:</a:t>
            </a:r>
          </a:p>
          <a:p>
            <a:pPr marL="0" indent="0">
              <a:buNone/>
            </a:pPr>
            <a:r>
              <a:rPr lang="tr-TR" sz="2400" dirty="0" smtClean="0"/>
              <a:t>Örneğin (P.75);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İşletmenin gelecekteki finansal yeterliliğini etkilemesi </a:t>
            </a:r>
            <a:r>
              <a:rPr lang="tr-TR" sz="2400" dirty="0"/>
              <a:t>makul ölçüde beklenebilecek sürdürülebilirlikle </a:t>
            </a:r>
            <a:r>
              <a:rPr lang="tr-TR" sz="2400" b="1" dirty="0"/>
              <a:t>ilgili risklerin ve fırsatların belirlenmesi,</a:t>
            </a:r>
            <a:r>
              <a:rPr lang="tr-TR" sz="2400" dirty="0"/>
              <a:t>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54-58 inci paragraflar uyarınca </a:t>
            </a:r>
            <a:r>
              <a:rPr lang="tr-TR" sz="2400" b="1" dirty="0" smtClean="0"/>
              <a:t>hangi </a:t>
            </a:r>
            <a:r>
              <a:rPr lang="tr-TR" sz="2400" b="1" dirty="0"/>
              <a:t>rehberlik </a:t>
            </a:r>
            <a:r>
              <a:rPr lang="tr-TR" sz="2400" b="1" dirty="0" smtClean="0"/>
              <a:t>kaynaklarına başvurulacağına karar verilmesi</a:t>
            </a:r>
            <a:r>
              <a:rPr lang="tr-TR" sz="2400" dirty="0" smtClean="0"/>
              <a:t>, </a:t>
            </a:r>
            <a:endParaRPr lang="tr-TR" sz="2400" dirty="0"/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Sürdürülebilirlikle </a:t>
            </a:r>
            <a:r>
              <a:rPr lang="tr-TR" sz="2400" dirty="0"/>
              <a:t>ilgili </a:t>
            </a:r>
            <a:r>
              <a:rPr lang="tr-TR" sz="2400" b="1" dirty="0"/>
              <a:t>finansal açıklamalara dâhil edilecek önemli bilgilerin belirlenmesi</a:t>
            </a:r>
            <a:r>
              <a:rPr lang="tr-TR" sz="2400" dirty="0"/>
              <a:t> 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Bir </a:t>
            </a:r>
            <a:r>
              <a:rPr lang="tr-TR" sz="2400" dirty="0"/>
              <a:t>olayın veya </a:t>
            </a:r>
            <a:r>
              <a:rPr lang="tr-TR" sz="2400" dirty="0" smtClean="0"/>
              <a:t>şartlardaki </a:t>
            </a:r>
            <a:r>
              <a:rPr lang="tr-TR" sz="2400" b="1" dirty="0">
                <a:solidFill>
                  <a:srgbClr val="0070C0"/>
                </a:solidFill>
              </a:rPr>
              <a:t>değişikliğin önemli olup olmadığının </a:t>
            </a:r>
            <a:r>
              <a:rPr lang="tr-TR" sz="2400" dirty="0"/>
              <a:t>ve işletmenin </a:t>
            </a:r>
            <a:r>
              <a:rPr lang="tr-TR" sz="2400" b="1" dirty="0">
                <a:solidFill>
                  <a:srgbClr val="C00000"/>
                </a:solidFill>
              </a:rPr>
              <a:t>değer zinciri boyunca </a:t>
            </a:r>
            <a:r>
              <a:rPr lang="tr-TR" sz="2400" dirty="0"/>
              <a:t>sürdürülebilirlikle ilgili </a:t>
            </a:r>
            <a:r>
              <a:rPr lang="tr-TR" sz="2400" b="1" dirty="0">
                <a:solidFill>
                  <a:srgbClr val="C00000"/>
                </a:solidFill>
              </a:rPr>
              <a:t>etkilenen tüm </a:t>
            </a:r>
            <a:r>
              <a:rPr lang="tr-TR" sz="2400" b="1" dirty="0" smtClean="0">
                <a:solidFill>
                  <a:srgbClr val="C00000"/>
                </a:solidFill>
              </a:rPr>
              <a:t>risk </a:t>
            </a:r>
            <a:r>
              <a:rPr lang="tr-TR" sz="2400" b="1" dirty="0">
                <a:solidFill>
                  <a:srgbClr val="C00000"/>
                </a:solidFill>
              </a:rPr>
              <a:t>ve fırsatların kapsamının yeniden değerlendirilmesinin gerekip gerekmediğinin </a:t>
            </a:r>
            <a:r>
              <a:rPr lang="tr-TR" sz="2400" b="1" dirty="0" smtClean="0">
                <a:solidFill>
                  <a:srgbClr val="C00000"/>
                </a:solidFill>
              </a:rPr>
              <a:t>değerlendirilmesi</a:t>
            </a:r>
            <a:r>
              <a:rPr lang="tr-TR" sz="2400" dirty="0" smtClean="0"/>
              <a:t> (Bkz. Ek B.11).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49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04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 GENEL ÇERÇEVE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402336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Amaç (P. 1-4)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Kapsam (P. 5-9)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Kavramsal Temeller (P. 10-24)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Temel İçerik (P. 25-53)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Genel Hükümler (P. 54-73)</a:t>
            </a:r>
          </a:p>
          <a:p>
            <a:pPr marL="571500" indent="-571500">
              <a:buFont typeface="+mj-lt"/>
              <a:buAutoNum type="romanUcPeriod"/>
            </a:pPr>
            <a:r>
              <a:rPr lang="tr-TR" sz="2800" dirty="0" smtClean="0"/>
              <a:t>Muhakemeler, Belirsizlikler ve Hatalar (P. 74-86)</a:t>
            </a:r>
          </a:p>
          <a:p>
            <a:pPr marL="571500" indent="-571500">
              <a:buFont typeface="+mj-lt"/>
              <a:buAutoNum type="romanUcPeriod"/>
            </a:pPr>
            <a:endParaRPr lang="tr-TR" sz="2800" dirty="0" smtClean="0"/>
          </a:p>
          <a:p>
            <a:pPr marL="0" indent="0">
              <a:buNone/>
            </a:pPr>
            <a:endParaRPr lang="tr-TR" sz="2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58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</a:t>
            </a:r>
            <a:r>
              <a:rPr lang="tr-TR" b="1" u="sng" dirty="0" smtClean="0"/>
              <a:t>BELİRSİZLİKLER-1</a:t>
            </a:r>
            <a:r>
              <a:rPr lang="tr-TR" dirty="0" smtClean="0"/>
              <a:t> VE HATALAR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614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u="sng" dirty="0" smtClean="0"/>
              <a:t>Tutar tahminleri </a:t>
            </a:r>
            <a:r>
              <a:rPr lang="tr-TR" sz="2800" b="1" u="sng" dirty="0" smtClean="0">
                <a:solidFill>
                  <a:srgbClr val="00B050"/>
                </a:solidFill>
              </a:rPr>
              <a:t>içeren</a:t>
            </a:r>
            <a:r>
              <a:rPr lang="tr-TR" sz="2800" b="1" u="sng" dirty="0" smtClean="0"/>
              <a:t> muhakemeler, ÖLÇÜM BELİRSİZLİĞİ</a:t>
            </a:r>
          </a:p>
          <a:p>
            <a:pPr marL="0" indent="0">
              <a:buNone/>
            </a:pPr>
            <a:r>
              <a:rPr lang="tr-TR" sz="2400" dirty="0"/>
              <a:t>Sürdürülebilirlikle ilgili finansal açıklamalarda </a:t>
            </a:r>
            <a:r>
              <a:rPr lang="tr-TR" sz="2400" b="1" dirty="0"/>
              <a:t>raporlanan</a:t>
            </a:r>
            <a:r>
              <a:rPr lang="tr-TR" sz="2400" dirty="0"/>
              <a:t> </a:t>
            </a:r>
            <a:r>
              <a:rPr lang="tr-TR" sz="2400" b="1" u="sng" dirty="0">
                <a:solidFill>
                  <a:srgbClr val="00B050"/>
                </a:solidFill>
              </a:rPr>
              <a:t>tutarlar</a:t>
            </a:r>
            <a:r>
              <a:rPr lang="tr-TR" sz="2400" b="1" u="sng" dirty="0"/>
              <a:t> doğrudan </a:t>
            </a:r>
            <a:r>
              <a:rPr lang="tr-TR" sz="2400" b="1" u="sng" dirty="0" smtClean="0"/>
              <a:t>ölçülemeyip yalnızca </a:t>
            </a:r>
            <a:r>
              <a:rPr lang="tr-TR" sz="2400" b="1" u="sng" dirty="0"/>
              <a:t>tahmin edilebildiğinde</a:t>
            </a:r>
            <a:r>
              <a:rPr lang="tr-TR" sz="2400" dirty="0"/>
              <a:t>, </a:t>
            </a:r>
            <a:r>
              <a:rPr lang="tr-TR" sz="2400" dirty="0" smtClean="0">
                <a:solidFill>
                  <a:srgbClr val="C00000"/>
                </a:solidFill>
              </a:rPr>
              <a:t>«</a:t>
            </a:r>
            <a:r>
              <a:rPr lang="tr-TR" sz="2400" b="1" dirty="0" smtClean="0">
                <a:solidFill>
                  <a:srgbClr val="C00000"/>
                </a:solidFill>
              </a:rPr>
              <a:t>ölçüm belirsizliği» </a:t>
            </a:r>
            <a:r>
              <a:rPr lang="tr-TR" sz="2400" b="1" dirty="0"/>
              <a:t>ortaya çıkar</a:t>
            </a:r>
            <a:r>
              <a:rPr lang="tr-TR" sz="2400" dirty="0" smtClean="0"/>
              <a:t>.</a:t>
            </a:r>
          </a:p>
          <a:p>
            <a:pPr marL="0" indent="0">
              <a:buNone/>
            </a:pPr>
            <a:r>
              <a:rPr lang="tr-TR" sz="2400" b="1" dirty="0" smtClean="0"/>
              <a:t>Bazı </a:t>
            </a:r>
            <a:r>
              <a:rPr lang="tr-TR" sz="2400" b="1" dirty="0"/>
              <a:t>durumlarda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C00000"/>
                </a:solidFill>
              </a:rPr>
              <a:t>bir tahmin,</a:t>
            </a:r>
            <a:r>
              <a:rPr lang="tr-TR" sz="2400" b="1" dirty="0"/>
              <a:t> belirsiz </a:t>
            </a:r>
            <a:r>
              <a:rPr lang="tr-TR" sz="2400" b="1" dirty="0" smtClean="0"/>
              <a:t>çıktıları </a:t>
            </a:r>
            <a:r>
              <a:rPr lang="tr-TR" sz="2400" b="1" dirty="0"/>
              <a:t>olan gelecekteki </a:t>
            </a:r>
            <a:r>
              <a:rPr lang="tr-TR" sz="2400" b="1" dirty="0" smtClean="0"/>
              <a:t>muhtemel olaylara ilişkin </a:t>
            </a:r>
            <a:r>
              <a:rPr lang="tr-TR" sz="2400" b="1" dirty="0">
                <a:solidFill>
                  <a:srgbClr val="C00000"/>
                </a:solidFill>
              </a:rPr>
              <a:t>varsayımları içerir</a:t>
            </a:r>
            <a:r>
              <a:rPr lang="tr-TR" sz="2400" dirty="0"/>
              <a:t>. </a:t>
            </a:r>
            <a:endParaRPr lang="tr-TR" sz="2400" dirty="0" smtClean="0"/>
          </a:p>
          <a:p>
            <a:pPr marL="0" indent="0">
              <a:buNone/>
            </a:pPr>
            <a:r>
              <a:rPr lang="tr-TR" sz="2400" b="1" dirty="0" smtClean="0">
                <a:solidFill>
                  <a:srgbClr val="00B050"/>
                </a:solidFill>
              </a:rPr>
              <a:t>Makul </a:t>
            </a:r>
            <a:r>
              <a:rPr lang="tr-TR" sz="2400" b="1" dirty="0">
                <a:solidFill>
                  <a:srgbClr val="00B050"/>
                </a:solidFill>
              </a:rPr>
              <a:t>tahminlerin kullanılması</a:t>
            </a:r>
            <a:r>
              <a:rPr lang="tr-TR" sz="2400" dirty="0"/>
              <a:t>, sürdürülebilirlikle ilgili </a:t>
            </a:r>
            <a:r>
              <a:rPr lang="tr-TR" sz="2400" b="1" dirty="0">
                <a:solidFill>
                  <a:srgbClr val="00B050"/>
                </a:solidFill>
              </a:rPr>
              <a:t>finansal açıklamaların </a:t>
            </a:r>
            <a:r>
              <a:rPr lang="tr-TR" sz="2400" b="1" dirty="0" smtClean="0">
                <a:solidFill>
                  <a:srgbClr val="00B050"/>
                </a:solidFill>
              </a:rPr>
              <a:t>hazırlanmasında ana unsurlardan biridir</a:t>
            </a:r>
            <a:r>
              <a:rPr lang="tr-TR" sz="2400" dirty="0" smtClean="0"/>
              <a:t> </a:t>
            </a:r>
            <a:r>
              <a:rPr lang="tr-TR" sz="2400" dirty="0"/>
              <a:t>ve </a:t>
            </a:r>
            <a:r>
              <a:rPr lang="tr-TR" sz="2400" b="1" dirty="0">
                <a:solidFill>
                  <a:srgbClr val="C00000"/>
                </a:solidFill>
              </a:rPr>
              <a:t>tahminlerin doğru bir şekilde tanımlanması ve açıklanması </a:t>
            </a:r>
            <a:r>
              <a:rPr lang="tr-TR" sz="2400" b="1" dirty="0" smtClean="0">
                <a:solidFill>
                  <a:srgbClr val="C00000"/>
                </a:solidFill>
              </a:rPr>
              <a:t>durumunda</a:t>
            </a:r>
            <a:r>
              <a:rPr lang="tr-TR" sz="2400" dirty="0" smtClean="0"/>
              <a:t>, </a:t>
            </a:r>
            <a:r>
              <a:rPr lang="tr-TR" sz="2400" b="1" dirty="0" smtClean="0">
                <a:solidFill>
                  <a:srgbClr val="00B050"/>
                </a:solidFill>
              </a:rPr>
              <a:t>söz konusu </a:t>
            </a:r>
            <a:r>
              <a:rPr lang="tr-TR" sz="2400" b="1" dirty="0">
                <a:solidFill>
                  <a:srgbClr val="00B050"/>
                </a:solidFill>
              </a:rPr>
              <a:t>bilgilerin </a:t>
            </a:r>
            <a:r>
              <a:rPr lang="tr-TR" sz="2400" b="1" dirty="0" smtClean="0">
                <a:solidFill>
                  <a:srgbClr val="00B050"/>
                </a:solidFill>
              </a:rPr>
              <a:t>faydalı olma niteliğini zayıflatmaz</a:t>
            </a:r>
            <a:r>
              <a:rPr lang="tr-TR" sz="2400" dirty="0" smtClean="0"/>
              <a:t>. </a:t>
            </a:r>
          </a:p>
          <a:p>
            <a:pPr marL="0" indent="0">
              <a:buNone/>
            </a:pPr>
            <a:r>
              <a:rPr lang="tr-TR" sz="2400" b="1" dirty="0" smtClean="0">
                <a:solidFill>
                  <a:srgbClr val="C00000"/>
                </a:solidFill>
              </a:rPr>
              <a:t>Yüksek </a:t>
            </a:r>
            <a:r>
              <a:rPr lang="tr-TR" sz="2400" b="1" dirty="0">
                <a:solidFill>
                  <a:srgbClr val="C00000"/>
                </a:solidFill>
              </a:rPr>
              <a:t>düzeyde bir ölçüm belirsizliği bile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00B050"/>
                </a:solidFill>
              </a:rPr>
              <a:t>böyle bir </a:t>
            </a:r>
            <a:r>
              <a:rPr lang="tr-TR" sz="2400" dirty="0" smtClean="0">
                <a:solidFill>
                  <a:srgbClr val="00B050"/>
                </a:solidFill>
              </a:rPr>
              <a:t>tahmininin </a:t>
            </a:r>
            <a:r>
              <a:rPr lang="tr-TR" sz="2400" dirty="0">
                <a:solidFill>
                  <a:srgbClr val="00B050"/>
                </a:solidFill>
              </a:rPr>
              <a:t>faydalı bilgi sağlamasını </a:t>
            </a:r>
            <a:r>
              <a:rPr lang="tr-TR" sz="2400" dirty="0" smtClean="0">
                <a:solidFill>
                  <a:srgbClr val="00B050"/>
                </a:solidFill>
              </a:rPr>
              <a:t>engellemez </a:t>
            </a:r>
            <a:r>
              <a:rPr lang="tr-TR" sz="2400" dirty="0" smtClean="0"/>
              <a:t>(P.79).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59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</a:t>
            </a:r>
            <a:r>
              <a:rPr lang="tr-TR" b="1" u="sng" dirty="0" smtClean="0"/>
              <a:t>BELİRSİZLİKLER-2</a:t>
            </a:r>
            <a:r>
              <a:rPr lang="tr-TR" dirty="0" smtClean="0"/>
              <a:t> VE HATALAR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149841" cy="4614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u="sng" dirty="0" smtClean="0"/>
              <a:t>Tutar tahminleri </a:t>
            </a:r>
            <a:r>
              <a:rPr lang="tr-TR" sz="2800" b="1" u="sng" dirty="0" smtClean="0">
                <a:solidFill>
                  <a:srgbClr val="00B050"/>
                </a:solidFill>
              </a:rPr>
              <a:t>içeren</a:t>
            </a:r>
            <a:r>
              <a:rPr lang="tr-TR" sz="2800" b="1" u="sng" dirty="0" smtClean="0"/>
              <a:t> muhakemeler:</a:t>
            </a:r>
          </a:p>
          <a:p>
            <a:r>
              <a:rPr lang="tr-TR" sz="2400" dirty="0" smtClean="0"/>
              <a:t>İşletme (M.78);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Yüksek </a:t>
            </a:r>
            <a:r>
              <a:rPr lang="tr-TR" sz="2400" dirty="0"/>
              <a:t>düzeyde </a:t>
            </a:r>
            <a:r>
              <a:rPr lang="tr-TR" sz="2400" dirty="0" smtClean="0">
                <a:solidFill>
                  <a:srgbClr val="00B050"/>
                </a:solidFill>
              </a:rPr>
              <a:t>«</a:t>
            </a:r>
            <a:r>
              <a:rPr lang="tr-TR" sz="2400" b="1" dirty="0" smtClean="0">
                <a:solidFill>
                  <a:srgbClr val="00B050"/>
                </a:solidFill>
              </a:rPr>
              <a:t>ölçüm belirsizliği» </a:t>
            </a:r>
            <a:r>
              <a:rPr lang="tr-TR" sz="2400" dirty="0">
                <a:solidFill>
                  <a:srgbClr val="00B050"/>
                </a:solidFill>
              </a:rPr>
              <a:t>içerdiğini açıkladığı </a:t>
            </a:r>
            <a:r>
              <a:rPr lang="tr-TR" sz="2400" b="1" dirty="0">
                <a:solidFill>
                  <a:srgbClr val="00B050"/>
                </a:solidFill>
              </a:rPr>
              <a:t>tutarları</a:t>
            </a:r>
            <a:r>
              <a:rPr lang="tr-TR" sz="2400" dirty="0">
                <a:solidFill>
                  <a:srgbClr val="00B050"/>
                </a:solidFill>
              </a:rPr>
              <a:t> belirler </a:t>
            </a:r>
            <a:r>
              <a:rPr lang="tr-TR" sz="2400" dirty="0"/>
              <a:t>ve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 smtClean="0"/>
              <a:t>78(a) paragrafında belirlenen </a:t>
            </a:r>
            <a:r>
              <a:rPr lang="tr-TR" sz="2400" b="1" u="sng" dirty="0"/>
              <a:t>her bir tutarla ilgili olarak</a:t>
            </a:r>
            <a:r>
              <a:rPr lang="tr-TR" sz="2400" u="sng" dirty="0"/>
              <a:t> </a:t>
            </a:r>
            <a:r>
              <a:rPr lang="tr-TR" sz="2400" dirty="0" smtClean="0"/>
              <a:t>aşağıdakilere ilişkin bilgileri </a:t>
            </a:r>
            <a:r>
              <a:rPr lang="tr-TR" sz="2400" dirty="0"/>
              <a:t>açıklar: </a:t>
            </a:r>
            <a:endParaRPr lang="tr-TR" sz="2400" dirty="0" smtClean="0"/>
          </a:p>
          <a:p>
            <a:pPr marL="715518" lvl="1" indent="-514350">
              <a:buFont typeface="+mj-lt"/>
              <a:buAutoNum type="romanLcPeriod"/>
            </a:pPr>
            <a:r>
              <a:rPr lang="tr-TR" sz="2400" b="1" dirty="0" smtClean="0"/>
              <a:t>Ölçüm </a:t>
            </a:r>
            <a:r>
              <a:rPr lang="tr-TR" sz="2400" b="1" dirty="0"/>
              <a:t>belirsizliğinin </a:t>
            </a:r>
            <a:r>
              <a:rPr lang="tr-TR" sz="2400" b="1" dirty="0" smtClean="0"/>
              <a:t>kaynakları</a:t>
            </a:r>
            <a:r>
              <a:rPr lang="tr-TR" sz="2400" dirty="0" smtClean="0"/>
              <a:t>  (örneğin</a:t>
            </a:r>
            <a:r>
              <a:rPr lang="tr-TR" sz="2400" dirty="0"/>
              <a:t>, </a:t>
            </a:r>
            <a:r>
              <a:rPr lang="tr-TR" sz="2400" b="1" dirty="0"/>
              <a:t>söz konusu </a:t>
            </a:r>
            <a:r>
              <a:rPr lang="tr-TR" sz="2400" b="1" dirty="0" smtClean="0"/>
              <a:t>tutarın;</a:t>
            </a:r>
            <a:r>
              <a:rPr lang="tr-TR" sz="2400" dirty="0" smtClean="0"/>
              <a:t> </a:t>
            </a:r>
            <a:r>
              <a:rPr lang="tr-TR" sz="2400" dirty="0"/>
              <a:t>gelecekteki bir olayın </a:t>
            </a:r>
            <a:r>
              <a:rPr lang="tr-TR" sz="2400" dirty="0" smtClean="0"/>
              <a:t>çıktısına, </a:t>
            </a:r>
            <a:r>
              <a:rPr lang="tr-TR" sz="2400" dirty="0"/>
              <a:t>bir ölçüm tekniğine veya işletmenin değer zincirindeki verilerin </a:t>
            </a:r>
            <a:r>
              <a:rPr lang="tr-TR" sz="2400" dirty="0" smtClean="0"/>
              <a:t>erişilebilirliğine </a:t>
            </a:r>
            <a:r>
              <a:rPr lang="tr-TR" sz="2400" dirty="0"/>
              <a:t>ve kalitesine </a:t>
            </a:r>
            <a:r>
              <a:rPr lang="tr-TR" sz="2400" dirty="0" smtClean="0"/>
              <a:t>bağımlılığı), </a:t>
            </a:r>
            <a:endParaRPr lang="tr-TR" sz="2400" dirty="0"/>
          </a:p>
          <a:p>
            <a:pPr marL="715518" lvl="1" indent="-514350">
              <a:buFont typeface="+mj-lt"/>
              <a:buAutoNum type="romanLcPeriod"/>
            </a:pPr>
            <a:r>
              <a:rPr lang="tr-TR" sz="2400" dirty="0" smtClean="0"/>
              <a:t>İşletmenin </a:t>
            </a:r>
            <a:r>
              <a:rPr lang="tr-TR" sz="2400" b="1" dirty="0"/>
              <a:t>söz konusu tutarı</a:t>
            </a:r>
            <a:r>
              <a:rPr lang="tr-TR" sz="2400" dirty="0"/>
              <a:t> ölçerken </a:t>
            </a:r>
            <a:r>
              <a:rPr lang="tr-TR" sz="2400" b="1" dirty="0" smtClean="0"/>
              <a:t>bulunduğu </a:t>
            </a:r>
            <a:r>
              <a:rPr lang="tr-TR" sz="2400" b="1" dirty="0"/>
              <a:t>varsayımlar, tahminler ve muhakemeler</a:t>
            </a:r>
            <a:r>
              <a:rPr lang="tr-TR" sz="2400" dirty="0"/>
              <a:t>. </a:t>
            </a:r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227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BELİRSİZLİKLER VE </a:t>
            </a:r>
            <a:r>
              <a:rPr lang="tr-TR" b="1" u="sng" dirty="0" smtClean="0"/>
              <a:t>HATALAR-1</a:t>
            </a:r>
            <a:endParaRPr lang="tr-TR" b="1" u="sng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36430" y="1986411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b="1" dirty="0" smtClean="0"/>
              <a:t> Hata</a:t>
            </a:r>
            <a:r>
              <a:rPr lang="tr-TR" sz="2400" dirty="0" smtClean="0"/>
              <a:t> </a:t>
            </a:r>
            <a:r>
              <a:rPr lang="tr-TR" sz="2400" b="1" dirty="0"/>
              <a:t>düzeltmeleri</a:t>
            </a:r>
            <a:r>
              <a:rPr lang="tr-TR" sz="2400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tahminlerindeki değişikliklerden farklıdır</a:t>
            </a:r>
            <a:r>
              <a:rPr lang="tr-TR" sz="24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400" dirty="0"/>
              <a:t> </a:t>
            </a:r>
            <a:r>
              <a:rPr lang="tr-TR" sz="2400" b="1" dirty="0"/>
              <a:t>Tahminler</a:t>
            </a:r>
            <a:r>
              <a:rPr lang="tr-TR" sz="2400" dirty="0"/>
              <a:t>, </a:t>
            </a:r>
            <a:r>
              <a:rPr lang="tr-TR" sz="2400" b="1" dirty="0" smtClean="0">
                <a:solidFill>
                  <a:srgbClr val="00B050"/>
                </a:solidFill>
              </a:rPr>
              <a:t>işletmenin </a:t>
            </a:r>
            <a:r>
              <a:rPr lang="tr-TR" sz="2400" b="1" dirty="0">
                <a:solidFill>
                  <a:srgbClr val="00B050"/>
                </a:solidFill>
              </a:rPr>
              <a:t>ilave </a:t>
            </a:r>
            <a:r>
              <a:rPr lang="tr-TR" sz="2400" b="1" dirty="0" smtClean="0">
                <a:solidFill>
                  <a:srgbClr val="00B050"/>
                </a:solidFill>
              </a:rPr>
              <a:t>bilgi edindikçe </a:t>
            </a:r>
            <a:r>
              <a:rPr lang="tr-TR" sz="2400" b="1" dirty="0">
                <a:solidFill>
                  <a:srgbClr val="00B050"/>
                </a:solidFill>
              </a:rPr>
              <a:t>revize etmesi gerekebilecek yaklaşık tutarlardır</a:t>
            </a:r>
            <a:r>
              <a:rPr lang="tr-TR" sz="24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400" b="1" dirty="0"/>
              <a:t> Geçmiş dönem hataları</a:t>
            </a:r>
            <a:r>
              <a:rPr lang="tr-TR" sz="2400" dirty="0"/>
              <a:t>; işletmenin sürdürülebilirlikle ilgili </a:t>
            </a:r>
            <a:r>
              <a:rPr lang="tr-TR" sz="2400" b="1" dirty="0"/>
              <a:t>geçmiş dönem veya dönemlere ait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b="1" dirty="0" smtClean="0">
                <a:solidFill>
                  <a:srgbClr val="C00000"/>
                </a:solidFill>
              </a:rPr>
              <a:t>finansal açıklamalarındaki </a:t>
            </a:r>
            <a:r>
              <a:rPr lang="tr-TR" sz="2400" b="1" u="sng" dirty="0">
                <a:solidFill>
                  <a:srgbClr val="C00000"/>
                </a:solidFill>
              </a:rPr>
              <a:t>eksiklikler</a:t>
            </a:r>
            <a:r>
              <a:rPr lang="tr-TR" sz="2400" dirty="0">
                <a:solidFill>
                  <a:srgbClr val="C00000"/>
                </a:solidFill>
              </a:rPr>
              <a:t> ve </a:t>
            </a:r>
            <a:r>
              <a:rPr lang="tr-TR" sz="2400" b="1" u="sng" dirty="0" smtClean="0">
                <a:solidFill>
                  <a:srgbClr val="C00000"/>
                </a:solidFill>
              </a:rPr>
              <a:t>yanlışlıklardır</a:t>
            </a:r>
            <a:r>
              <a:rPr lang="tr-TR" sz="2400" dirty="0" smtClean="0"/>
              <a:t> (P.84). </a:t>
            </a:r>
            <a:endParaRPr lang="tr-TR" sz="2400" dirty="0"/>
          </a:p>
          <a:p>
            <a:pPr>
              <a:buFont typeface="Arial" panose="020B0604020202020204" pitchFamily="34" charset="0"/>
              <a:buChar char="•"/>
            </a:pPr>
            <a:endParaRPr lang="tr-TR" sz="2400" dirty="0" smtClean="0"/>
          </a:p>
          <a:p>
            <a:pPr marL="0" indent="0">
              <a:buNone/>
            </a:pP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801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BELİRSİZLİKLER VE </a:t>
            </a:r>
            <a:r>
              <a:rPr lang="tr-TR" b="1" u="sng" dirty="0" smtClean="0"/>
              <a:t>HATALAR-2</a:t>
            </a:r>
            <a:endParaRPr lang="tr-TR" b="1" u="sng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36430" y="1986411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400" b="1" dirty="0" smtClean="0"/>
              <a:t>Bu </a:t>
            </a:r>
            <a:r>
              <a:rPr lang="tr-TR" sz="2400" b="1" dirty="0"/>
              <a:t>tür hatalar, aşağıdaki niteliklere sahip güvenilir bilginin </a:t>
            </a:r>
            <a:r>
              <a:rPr lang="tr-TR" sz="2400" b="1" u="sng" dirty="0"/>
              <a:t>kullanılmaması</a:t>
            </a:r>
            <a:r>
              <a:rPr lang="tr-TR" sz="2400" b="1" dirty="0"/>
              <a:t> ya da </a:t>
            </a:r>
            <a:r>
              <a:rPr lang="tr-TR" sz="2400" b="1" u="sng" dirty="0"/>
              <a:t>yanlış kullanılmasından </a:t>
            </a:r>
            <a:r>
              <a:rPr lang="tr-TR" sz="2400" b="1" u="sng" dirty="0" smtClean="0"/>
              <a:t>kaynaklanır</a:t>
            </a:r>
            <a:r>
              <a:rPr lang="tr-TR" sz="2400" b="1" dirty="0" smtClean="0"/>
              <a:t> </a:t>
            </a:r>
            <a:r>
              <a:rPr lang="tr-TR" sz="2400" dirty="0" smtClean="0"/>
              <a:t>(P.84): </a:t>
            </a:r>
          </a:p>
          <a:p>
            <a:pPr marL="457200" indent="-457200">
              <a:buFont typeface="+mj-lt"/>
              <a:buAutoNum type="alphaLcParenR"/>
            </a:pPr>
            <a:r>
              <a:rPr lang="tr-TR" sz="2400" dirty="0"/>
              <a:t>Geçmiş dönem veya dönemlere ait finansal </a:t>
            </a:r>
            <a:r>
              <a:rPr lang="tr-TR" sz="2400" b="1" dirty="0"/>
              <a:t>raporların </a:t>
            </a:r>
            <a:r>
              <a:rPr lang="tr-TR" sz="2400" b="1" dirty="0" smtClean="0"/>
              <a:t>yayımlanmak üzere </a:t>
            </a:r>
            <a:r>
              <a:rPr lang="tr-TR" sz="2400" b="1" dirty="0"/>
              <a:t>onaylandığı tarihte mevcut olan</a:t>
            </a:r>
            <a:r>
              <a:rPr lang="tr-TR" sz="2400" dirty="0"/>
              <a:t> ve </a:t>
            </a:r>
            <a:endParaRPr lang="tr-TR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tr-TR" sz="2400" dirty="0"/>
              <a:t>Söz konusu </a:t>
            </a:r>
            <a:r>
              <a:rPr lang="tr-TR" sz="2400" b="1" dirty="0"/>
              <a:t>açıklamaların hazırlanmasında </a:t>
            </a:r>
            <a:r>
              <a:rPr lang="tr-TR" sz="2400" b="1" u="sng" dirty="0"/>
              <a:t>elde </a:t>
            </a:r>
            <a:r>
              <a:rPr lang="tr-TR" sz="2400" b="1" u="sng" dirty="0" smtClean="0"/>
              <a:t>edilmiş </a:t>
            </a:r>
            <a:r>
              <a:rPr lang="tr-TR" sz="2400" b="1" dirty="0"/>
              <a:t>ve </a:t>
            </a:r>
            <a:r>
              <a:rPr lang="tr-TR" sz="2400" b="1" u="sng" dirty="0"/>
              <a:t>dikkate </a:t>
            </a:r>
            <a:r>
              <a:rPr lang="tr-TR" sz="2400" b="1" u="sng" dirty="0" smtClean="0"/>
              <a:t>alınmış olması</a:t>
            </a:r>
            <a:r>
              <a:rPr lang="tr-TR" sz="2400" b="1" dirty="0" smtClean="0"/>
              <a:t> makul </a:t>
            </a:r>
            <a:r>
              <a:rPr lang="tr-TR" sz="2400" b="1" dirty="0"/>
              <a:t>ölçüde </a:t>
            </a:r>
            <a:r>
              <a:rPr lang="tr-TR" sz="2400" b="1" dirty="0" smtClean="0"/>
              <a:t>beklenebilecek olan</a:t>
            </a:r>
            <a:r>
              <a:rPr lang="tr-TR" sz="2400" dirty="0" smtClean="0"/>
              <a:t>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330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VI. MUHAKEMELER, BELİRSİZLİKLER VE </a:t>
            </a:r>
            <a:r>
              <a:rPr lang="tr-TR" b="1" u="sng" dirty="0" smtClean="0"/>
              <a:t>HATALAR-3</a:t>
            </a:r>
            <a:endParaRPr lang="tr-TR" b="1" u="sng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36430" y="2000479"/>
            <a:ext cx="1014984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2400" dirty="0"/>
              <a:t> İşletme, </a:t>
            </a:r>
            <a:r>
              <a:rPr lang="tr-TR" sz="2400" b="1" u="sng" dirty="0" smtClean="0">
                <a:solidFill>
                  <a:srgbClr val="C00000"/>
                </a:solidFill>
              </a:rPr>
              <a:t>uygulama açısından </a:t>
            </a:r>
            <a:r>
              <a:rPr lang="tr-TR" sz="2400" b="1" i="1" u="sng" dirty="0">
                <a:solidFill>
                  <a:srgbClr val="C00000"/>
                </a:solidFill>
              </a:rPr>
              <a:t>mümkün olmama </a:t>
            </a:r>
            <a:r>
              <a:rPr lang="tr-TR" sz="2400" b="1" u="sng" dirty="0">
                <a:solidFill>
                  <a:srgbClr val="C00000"/>
                </a:solidFill>
              </a:rPr>
              <a:t>durumu hariç</a:t>
            </a:r>
            <a:r>
              <a:rPr lang="tr-TR" sz="2400" dirty="0"/>
              <a:t>, açıklanan geçmiş </a:t>
            </a:r>
            <a:r>
              <a:rPr lang="tr-TR" sz="2400" dirty="0" smtClean="0"/>
              <a:t>dönem(</a:t>
            </a:r>
            <a:r>
              <a:rPr lang="tr-TR" sz="2400" dirty="0" err="1" smtClean="0"/>
              <a:t>ler</a:t>
            </a:r>
            <a:r>
              <a:rPr lang="tr-TR" sz="2400" dirty="0"/>
              <a:t>) için karşılaştırmalı tutarları yeniden düzenleyerek </a:t>
            </a:r>
            <a:r>
              <a:rPr lang="tr-TR" sz="2400" b="1" dirty="0">
                <a:solidFill>
                  <a:srgbClr val="00B050"/>
                </a:solidFill>
              </a:rPr>
              <a:t>önemli geçmiş dönem hatalarını </a:t>
            </a:r>
            <a:r>
              <a:rPr lang="tr-TR" sz="2400" b="1" dirty="0" smtClean="0">
                <a:solidFill>
                  <a:srgbClr val="00B050"/>
                </a:solidFill>
              </a:rPr>
              <a:t>düzeltir</a:t>
            </a:r>
            <a:r>
              <a:rPr lang="tr-TR" sz="2400" dirty="0" smtClean="0">
                <a:solidFill>
                  <a:srgbClr val="00B050"/>
                </a:solidFill>
              </a:rPr>
              <a:t> </a:t>
            </a:r>
            <a:r>
              <a:rPr lang="tr-TR" sz="2400" dirty="0" smtClean="0"/>
              <a:t>(P.83).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400" b="1" dirty="0" smtClean="0"/>
              <a:t> Raporlama </a:t>
            </a:r>
            <a:r>
              <a:rPr lang="tr-TR" sz="2400" b="1" dirty="0"/>
              <a:t>dönemde tespit edilen </a:t>
            </a:r>
            <a:r>
              <a:rPr lang="tr-TR" sz="2400" b="1" dirty="0" smtClean="0"/>
              <a:t>muhtemel </a:t>
            </a:r>
            <a:r>
              <a:rPr lang="tr-TR" sz="2400" b="1" dirty="0"/>
              <a:t>hatalar</a:t>
            </a:r>
            <a:r>
              <a:rPr lang="tr-TR" sz="2400" dirty="0"/>
              <a:t>, sürdürülebilirlikle ilgili finansal </a:t>
            </a:r>
            <a:r>
              <a:rPr lang="tr-TR" sz="2400" b="1" dirty="0">
                <a:solidFill>
                  <a:srgbClr val="00B050"/>
                </a:solidFill>
              </a:rPr>
              <a:t>raporların </a:t>
            </a:r>
            <a:r>
              <a:rPr lang="tr-TR" sz="2400" b="1" dirty="0" smtClean="0">
                <a:solidFill>
                  <a:srgbClr val="00B050"/>
                </a:solidFill>
              </a:rPr>
              <a:t>yayımlanmak üzere </a:t>
            </a:r>
            <a:r>
              <a:rPr lang="tr-TR" sz="2400" b="1" dirty="0">
                <a:solidFill>
                  <a:srgbClr val="00B050"/>
                </a:solidFill>
              </a:rPr>
              <a:t>onaylandığı tarihten önce düzeltilir</a:t>
            </a:r>
            <a:r>
              <a:rPr lang="tr-TR" sz="2400" dirty="0">
                <a:solidFill>
                  <a:srgbClr val="00B050"/>
                </a:solidFill>
              </a:rPr>
              <a:t>. </a:t>
            </a:r>
            <a:r>
              <a:rPr lang="tr-TR" sz="2400" dirty="0"/>
              <a:t>Ancak önemli hatalar, bazen bir sonraki döneme kadar tespit </a:t>
            </a:r>
            <a:r>
              <a:rPr lang="tr-TR" sz="2400" dirty="0" smtClean="0"/>
              <a:t>edilemez (Ek B.57).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01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Ek E: </a:t>
            </a:r>
            <a:r>
              <a:rPr lang="tr-TR" b="1" dirty="0" smtClean="0"/>
              <a:t>Yürürlük Tarihi </a:t>
            </a:r>
            <a:r>
              <a:rPr lang="tr-TR" dirty="0" smtClean="0"/>
              <a:t>ve Geçiş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smtClean="0"/>
              <a:t>İşletme bu Standardı </a:t>
            </a:r>
            <a:r>
              <a:rPr lang="tr-TR" sz="2400" b="1" dirty="0" smtClean="0">
                <a:solidFill>
                  <a:srgbClr val="00B050"/>
                </a:solidFill>
              </a:rPr>
              <a:t>1 Ocak 2024 tarihinde veya sonrasında başlayan yıllık raporlama dönemleri için uygular.</a:t>
            </a:r>
          </a:p>
          <a:p>
            <a:r>
              <a:rPr lang="tr-TR" sz="2400" b="1" dirty="0" smtClean="0">
                <a:solidFill>
                  <a:srgbClr val="C00000"/>
                </a:solidFill>
              </a:rPr>
              <a:t>Erken uygulamaya izin verilir.</a:t>
            </a:r>
          </a:p>
          <a:p>
            <a:r>
              <a:rPr lang="tr-TR" sz="2400" b="1" dirty="0" smtClean="0"/>
              <a:t>Standardı erken uygulaması durumunda işletme, </a:t>
            </a:r>
            <a:r>
              <a:rPr lang="tr-TR" sz="2400" b="1" dirty="0" smtClean="0">
                <a:solidFill>
                  <a:srgbClr val="00B050"/>
                </a:solidFill>
              </a:rPr>
              <a:t>bunu açıklar</a:t>
            </a:r>
            <a:r>
              <a:rPr lang="tr-TR" sz="2400" b="1" dirty="0" smtClean="0"/>
              <a:t> ve </a:t>
            </a:r>
            <a:r>
              <a:rPr lang="tr-TR" sz="2400" b="1" dirty="0" smtClean="0">
                <a:solidFill>
                  <a:srgbClr val="0070C0"/>
                </a:solidFill>
              </a:rPr>
              <a:t>TSRS 2 İklimle İlgili Açıklamalar Standardını da aynı zamanda uygular</a:t>
            </a:r>
            <a:r>
              <a:rPr lang="tr-TR" sz="2400" b="1" dirty="0" smtClean="0"/>
              <a:t> </a:t>
            </a:r>
            <a:r>
              <a:rPr lang="tr-TR" sz="2400" dirty="0" smtClean="0"/>
              <a:t>(Ek E.1).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7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Ek E: Yürürlük Tarihi ve </a:t>
            </a:r>
            <a:r>
              <a:rPr lang="tr-TR" b="1" dirty="0" smtClean="0"/>
              <a:t>Geçiş-1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 smtClean="0"/>
              <a:t>Bir işletme, </a:t>
            </a:r>
            <a:r>
              <a:rPr lang="tr-TR" sz="2400" b="1" dirty="0" smtClean="0">
                <a:solidFill>
                  <a:srgbClr val="0070C0"/>
                </a:solidFill>
              </a:rPr>
              <a:t>ilk uygulama tarihinden önceki herhangi bir dönem için </a:t>
            </a:r>
            <a:r>
              <a:rPr lang="tr-TR" sz="2400" b="1" dirty="0" smtClean="0">
                <a:solidFill>
                  <a:srgbClr val="00B050"/>
                </a:solidFill>
              </a:rPr>
              <a:t>bu Standartta belirtilen açıklamaları </a:t>
            </a:r>
            <a:r>
              <a:rPr lang="tr-TR" sz="2400" b="1" u="sng" dirty="0" smtClean="0">
                <a:solidFill>
                  <a:srgbClr val="00B050"/>
                </a:solidFill>
              </a:rPr>
              <a:t>sunması zorunlu değildir</a:t>
            </a:r>
            <a:r>
              <a:rPr lang="tr-TR" sz="2400" b="1" dirty="0" smtClean="0"/>
              <a:t>. </a:t>
            </a:r>
          </a:p>
          <a:p>
            <a:r>
              <a:rPr lang="tr-TR" sz="2400" dirty="0" smtClean="0"/>
              <a:t>Dolayısıyla, </a:t>
            </a:r>
            <a:r>
              <a:rPr lang="tr-TR" sz="2400" b="1" dirty="0" smtClean="0"/>
              <a:t>bir işletmenin bu Standardı </a:t>
            </a:r>
            <a:r>
              <a:rPr lang="tr-TR" sz="2400" b="1" dirty="0" smtClean="0">
                <a:solidFill>
                  <a:srgbClr val="0070C0"/>
                </a:solidFill>
              </a:rPr>
              <a:t>uyguladığı ilk yıllık raporlama döneminde</a:t>
            </a:r>
            <a:r>
              <a:rPr lang="tr-TR" sz="2400" b="1" dirty="0" smtClean="0"/>
              <a:t> </a:t>
            </a:r>
            <a:r>
              <a:rPr lang="tr-TR" sz="2400" b="1" u="sng" dirty="0" smtClean="0">
                <a:solidFill>
                  <a:srgbClr val="00B050"/>
                </a:solidFill>
              </a:rPr>
              <a:t>karşılaştırmalı bilgileri açıklaması zorunlu değildir</a:t>
            </a:r>
            <a:r>
              <a:rPr lang="tr-TR" sz="2400" dirty="0" smtClean="0"/>
              <a:t> (Ek E.3).</a:t>
            </a:r>
          </a:p>
          <a:p>
            <a:r>
              <a:rPr lang="tr-TR" sz="2400" b="1" dirty="0"/>
              <a:t>Geçiş Muafiyeti: Bir işletmenin </a:t>
            </a:r>
            <a:r>
              <a:rPr lang="tr-TR" sz="2400" b="1" dirty="0">
                <a:solidFill>
                  <a:srgbClr val="00B050"/>
                </a:solidFill>
              </a:rPr>
              <a:t>bu Standardı uyguladığı ilk yıllık raporlama döneminde</a:t>
            </a:r>
            <a:r>
              <a:rPr lang="tr-TR" sz="2400" b="1" dirty="0"/>
              <a:t>, </a:t>
            </a:r>
            <a:r>
              <a:rPr lang="tr-TR" sz="2400" b="1" dirty="0">
                <a:solidFill>
                  <a:srgbClr val="C00000"/>
                </a:solidFill>
              </a:rPr>
              <a:t>işletmenin sürdürülebilirlikle ilgili finansal açıklamalarını</a:t>
            </a:r>
            <a:r>
              <a:rPr lang="tr-TR" sz="2400" b="1" dirty="0"/>
              <a:t>, </a:t>
            </a:r>
            <a:r>
              <a:rPr lang="tr-TR" sz="2400" b="1" dirty="0">
                <a:solidFill>
                  <a:srgbClr val="00B050"/>
                </a:solidFill>
              </a:rPr>
              <a:t>ilgili finansal tablolarını yayımladıktan sonra raporlamasına izin verilir </a:t>
            </a:r>
            <a:r>
              <a:rPr lang="tr-TR" sz="2400" dirty="0"/>
              <a:t>(Ek E.4</a:t>
            </a:r>
            <a:r>
              <a:rPr lang="tr-TR" sz="2400" dirty="0" smtClean="0"/>
              <a:t>).</a:t>
            </a:r>
            <a:endParaRPr lang="tr-TR" sz="2400" dirty="0"/>
          </a:p>
          <a:p>
            <a:pPr marL="0" indent="0">
              <a:buNone/>
            </a:pPr>
            <a:endParaRPr lang="tr-TR" sz="2400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463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Ek E: Yürürlük Tarihi ve </a:t>
            </a:r>
            <a:r>
              <a:rPr lang="tr-TR" b="1" dirty="0" smtClean="0"/>
              <a:t>Geçiş-2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3"/>
            <a:ext cx="10356783" cy="441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dirty="0" smtClean="0"/>
              <a:t>İşletmenin bu Standardı uyguladığı </a:t>
            </a:r>
            <a:r>
              <a:rPr lang="tr-TR" sz="2400" b="1" dirty="0" smtClean="0"/>
              <a:t>ilk yıllık raporlama döneminde</a:t>
            </a:r>
            <a:r>
              <a:rPr lang="tr-TR" sz="2400" dirty="0" smtClean="0"/>
              <a:t>, </a:t>
            </a:r>
            <a:r>
              <a:rPr lang="tr-TR" sz="2400" b="1" dirty="0" smtClean="0">
                <a:solidFill>
                  <a:srgbClr val="C00000"/>
                </a:solidFill>
              </a:rPr>
              <a:t>(TSRS 2 uyarınca) yalnızca iklimle ilgili risk ve fırsatlara ilişkin bilgileri açıklamasına</a:t>
            </a:r>
            <a:r>
              <a:rPr lang="tr-TR" sz="2400" dirty="0" smtClean="0"/>
              <a:t> ve </a:t>
            </a:r>
            <a:r>
              <a:rPr lang="tr-TR" sz="2400" b="1" dirty="0" smtClean="0">
                <a:solidFill>
                  <a:srgbClr val="00B050"/>
                </a:solidFill>
              </a:rPr>
              <a:t>dolayısıyla bu Standarttaki hükümleri, yalnızca iklimle ilgili risk ve fırsatlara ilişkin bilgilerin açıklanmasıyla ilgili olduğu ölçüde uygulamasına izin verilir.</a:t>
            </a:r>
            <a:r>
              <a:rPr lang="tr-TR" sz="2400" dirty="0" smtClean="0"/>
              <a:t> </a:t>
            </a:r>
          </a:p>
          <a:p>
            <a:pPr marL="0" indent="0">
              <a:buNone/>
            </a:pPr>
            <a:r>
              <a:rPr lang="tr-TR" sz="2400" dirty="0" smtClean="0"/>
              <a:t>Bu geçiş muafiyetini kullanması durumunda, </a:t>
            </a:r>
            <a:r>
              <a:rPr lang="tr-TR" sz="2400" b="1" dirty="0" smtClean="0">
                <a:solidFill>
                  <a:srgbClr val="00B050"/>
                </a:solidFill>
              </a:rPr>
              <a:t>işletme bu durumu açıklar </a:t>
            </a:r>
            <a:r>
              <a:rPr lang="tr-TR" sz="2400" dirty="0" smtClean="0"/>
              <a:t>(Ek E.5).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29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tr-TR" sz="4800" dirty="0" smtClean="0"/>
          </a:p>
          <a:p>
            <a:pPr algn="ctr"/>
            <a:r>
              <a:rPr lang="tr-TR" sz="4800" dirty="0" smtClean="0"/>
              <a:t>SORU VE KATKILARINIZ</a:t>
            </a:r>
            <a:endParaRPr lang="tr-TR" sz="48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58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900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814732" y="614595"/>
            <a:ext cx="8873255" cy="406233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b="1" dirty="0" smtClean="0"/>
              <a:t/>
            </a:r>
            <a:br>
              <a:rPr lang="tr-TR" sz="3600" b="1" dirty="0" smtClean="0"/>
            </a:br>
            <a:r>
              <a:rPr lang="tr-TR" sz="3600" b="1" dirty="0"/>
              <a:t/>
            </a:r>
            <a:br>
              <a:rPr lang="tr-TR" sz="3600" b="1" dirty="0"/>
            </a:b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</a:rPr>
              <a:t>18. TÜRKİYE MUHASEBE STANDARTLARI SEMPOZYUMU</a:t>
            </a:r>
            <a: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tr-TR" sz="44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</a:rPr>
              <a:t>DİJİTAL DÖNÜŞÜM VE SÜRDÜRÜLEBİLİRLİK RAPORLAMASI»</a:t>
            </a:r>
            <a:r>
              <a:rPr lang="tr-TR" sz="44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tr-TR" sz="4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tr-TR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tr-TR" sz="3100" b="1" dirty="0" smtClean="0"/>
              <a:t/>
            </a:r>
            <a:br>
              <a:rPr lang="tr-TR" sz="3100" b="1" dirty="0" smtClean="0"/>
            </a:br>
            <a:r>
              <a:rPr lang="tr-TR" sz="4900" b="1" i="1" dirty="0"/>
              <a:t>İLGİNİZ VE SABRINIZ İÇİN </a:t>
            </a:r>
            <a:br>
              <a:rPr lang="tr-TR" sz="4900" b="1" i="1" dirty="0"/>
            </a:br>
            <a:r>
              <a:rPr lang="tr-TR" sz="4900" b="1" i="1" dirty="0"/>
              <a:t>ÇOK TEŞEKKÜR EDERİM</a:t>
            </a:r>
            <a:r>
              <a:rPr lang="tr-TR" sz="4900" b="1" i="1" dirty="0" smtClean="0"/>
              <a:t>.</a:t>
            </a:r>
            <a:br>
              <a:rPr lang="tr-TR" sz="4900" b="1" i="1" dirty="0" smtClean="0"/>
            </a:br>
            <a:r>
              <a:rPr lang="tr-TR" sz="4900" b="1" i="1" dirty="0"/>
              <a:t/>
            </a:r>
            <a:br>
              <a:rPr lang="tr-TR" sz="4900" b="1" i="1" dirty="0"/>
            </a:br>
            <a:endParaRPr lang="tr-TR" sz="3100" b="1" i="1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00051" y="4431322"/>
            <a:ext cx="10058400" cy="1579733"/>
          </a:xfrm>
        </p:spPr>
        <p:txBody>
          <a:bodyPr>
            <a:normAutofit fontScale="92500" lnSpcReduction="20000"/>
          </a:bodyPr>
          <a:lstStyle/>
          <a:p>
            <a:endParaRPr lang="tr-TR" dirty="0" smtClean="0"/>
          </a:p>
          <a:p>
            <a:pPr algn="ctr"/>
            <a:r>
              <a:rPr lang="tr-TR" sz="2100" dirty="0" smtClean="0"/>
              <a:t>Prof. Dr. Yakup selvi</a:t>
            </a:r>
          </a:p>
          <a:p>
            <a:pPr algn="ctr"/>
            <a:r>
              <a:rPr lang="tr-TR" sz="2100" dirty="0" smtClean="0"/>
              <a:t>İstanbul üniversitesi işletme fakültesi</a:t>
            </a:r>
          </a:p>
          <a:p>
            <a:pPr algn="ctr"/>
            <a:r>
              <a:rPr lang="tr-TR" sz="2100" dirty="0" smtClean="0"/>
              <a:t>4 Mart 2024, </a:t>
            </a:r>
            <a:r>
              <a:rPr lang="tr-TR" sz="2100" dirty="0" err="1" smtClean="0"/>
              <a:t>kıbrıs</a:t>
            </a:r>
            <a:endParaRPr lang="tr-TR" sz="21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296" y="612824"/>
            <a:ext cx="1524841" cy="24040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pic>
        <p:nvPicPr>
          <p:cNvPr id="5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9" y="348541"/>
            <a:ext cx="1635343" cy="211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Vektörel Çizim | Milli Mücadelenin Yüzüncü Yıl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70" y="2514965"/>
            <a:ext cx="1660062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ülen Yüz 6"/>
          <p:cNvSpPr/>
          <p:nvPr/>
        </p:nvSpPr>
        <p:spPr>
          <a:xfrm>
            <a:off x="9003322" y="2799475"/>
            <a:ext cx="1448974" cy="141309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9" name="Resim 2" descr="i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31" y="4407312"/>
            <a:ext cx="18002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175" y="4393244"/>
            <a:ext cx="21844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53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AMAÇ-1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2156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dirty="0"/>
              <a:t>TSRS S1 </a:t>
            </a:r>
            <a:r>
              <a:rPr lang="tr-TR" sz="2800" b="1" i="1" dirty="0"/>
              <a:t>Sürdürülebilirlikle İlgili Finansal Bilgilerin Açıklanmasına İlişkin Genel </a:t>
            </a:r>
            <a:r>
              <a:rPr lang="tr-TR" sz="2800" b="1" i="1" dirty="0" err="1"/>
              <a:t>Hükümler’in</a:t>
            </a:r>
            <a:r>
              <a:rPr lang="tr-TR" sz="2800" b="1" i="1" dirty="0"/>
              <a:t> </a:t>
            </a:r>
            <a:r>
              <a:rPr lang="tr-TR" sz="2800" b="1" u="sng" dirty="0" smtClean="0">
                <a:solidFill>
                  <a:srgbClr val="C00000"/>
                </a:solidFill>
              </a:rPr>
              <a:t>amacı;</a:t>
            </a:r>
            <a:r>
              <a:rPr lang="tr-TR" sz="2800" dirty="0" smtClean="0"/>
              <a:t> </a:t>
            </a:r>
            <a:r>
              <a:rPr lang="tr-TR" sz="2800" dirty="0"/>
              <a:t>bir işletmenin, </a:t>
            </a:r>
            <a:r>
              <a:rPr lang="tr-TR" sz="2800" dirty="0" smtClean="0"/>
              <a:t>(genel amaçlı finansal raporların asli kullanıcıları açısından işletmeye kaynak sağlama kararı verirken faydalı olacak), </a:t>
            </a:r>
            <a:r>
              <a:rPr lang="tr-TR" sz="2800" b="1" dirty="0" smtClean="0">
                <a:solidFill>
                  <a:srgbClr val="00B0F0"/>
                </a:solidFill>
              </a:rPr>
              <a:t>sürdürülebilirlikle </a:t>
            </a:r>
            <a:r>
              <a:rPr lang="tr-TR" sz="2800" b="1" dirty="0">
                <a:solidFill>
                  <a:srgbClr val="00B0F0"/>
                </a:solidFill>
              </a:rPr>
              <a:t>ilgili </a:t>
            </a:r>
            <a:r>
              <a:rPr lang="tr-TR" sz="2800" b="1" dirty="0" smtClean="0">
                <a:solidFill>
                  <a:srgbClr val="00B0F0"/>
                </a:solidFill>
              </a:rPr>
              <a:t>risklerine </a:t>
            </a:r>
            <a:r>
              <a:rPr lang="tr-TR" sz="2800" b="1" dirty="0">
                <a:solidFill>
                  <a:srgbClr val="00B0F0"/>
                </a:solidFill>
              </a:rPr>
              <a:t>ve </a:t>
            </a:r>
            <a:r>
              <a:rPr lang="tr-TR" sz="2800" b="1" dirty="0" smtClean="0">
                <a:solidFill>
                  <a:srgbClr val="00B0F0"/>
                </a:solidFill>
              </a:rPr>
              <a:t>fırsatlarına </a:t>
            </a:r>
            <a:r>
              <a:rPr lang="tr-TR" sz="2800" dirty="0" smtClean="0"/>
              <a:t>ilişkin </a:t>
            </a:r>
            <a:r>
              <a:rPr lang="tr-TR" sz="2800" b="1" dirty="0" smtClean="0"/>
              <a:t>bilgileri </a:t>
            </a:r>
            <a:r>
              <a:rPr lang="tr-TR" sz="2800" b="1" dirty="0"/>
              <a:t>açıklamasını </a:t>
            </a:r>
            <a:r>
              <a:rPr lang="tr-TR" sz="2800" b="1" u="sng" dirty="0"/>
              <a:t>zorunlu </a:t>
            </a:r>
            <a:r>
              <a:rPr lang="tr-TR" sz="2800" b="1" u="sng" dirty="0" smtClean="0"/>
              <a:t>kılmaktır</a:t>
            </a:r>
            <a:r>
              <a:rPr lang="tr-TR" sz="2800" b="1" dirty="0" smtClean="0"/>
              <a:t> </a:t>
            </a:r>
            <a:r>
              <a:rPr lang="tr-TR" sz="2800" dirty="0" smtClean="0"/>
              <a:t>(P.1). 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971673" y="3976130"/>
            <a:ext cx="101282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Söz konusu risk ve fırsatlar toplu hâlde </a:t>
            </a:r>
            <a:r>
              <a:rPr lang="tr-TR" sz="2400" b="1" dirty="0" smtClean="0">
                <a:solidFill>
                  <a:srgbClr val="C00000"/>
                </a:solidFill>
              </a:rPr>
              <a:t>«İşletmenin gelecekteki finansal yeterliliğini etkilemesi makul ölçüde beklenebilecek sürdürülebilirlikle ilgili risk ve fırsatları» </a:t>
            </a:r>
            <a:r>
              <a:rPr lang="tr-TR" sz="2400" b="1" dirty="0" err="1" smtClean="0">
                <a:solidFill>
                  <a:srgbClr val="C00000"/>
                </a:solidFill>
              </a:rPr>
              <a:t>dır</a:t>
            </a:r>
            <a:r>
              <a:rPr lang="tr-TR" sz="2400" b="1" dirty="0" smtClean="0"/>
              <a:t>. </a:t>
            </a:r>
            <a:endParaRPr lang="tr-TR" sz="24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344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AMAÇ-2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253219" y="4213609"/>
            <a:ext cx="8243668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tr-TR" sz="2000" b="1" dirty="0"/>
              <a:t>Genel amaçlı finansal raporlamanın </a:t>
            </a:r>
            <a:r>
              <a:rPr lang="tr-TR" sz="2000" b="1" u="sng" dirty="0"/>
              <a:t>asli kullanıcıları</a:t>
            </a:r>
            <a:r>
              <a:rPr lang="tr-TR" sz="2000" b="1" dirty="0"/>
              <a:t> (asli kullanıcılar</a:t>
            </a:r>
            <a:r>
              <a:rPr lang="tr-TR" sz="2000" b="1" dirty="0" smtClean="0"/>
              <a:t>): </a:t>
            </a:r>
          </a:p>
          <a:p>
            <a:r>
              <a:rPr lang="tr-TR" sz="2000" b="1" dirty="0"/>
              <a:t>Genel amaçlı finansal raporlamanın </a:t>
            </a:r>
            <a:r>
              <a:rPr lang="tr-TR" sz="2000" b="1" u="sng" dirty="0" smtClean="0"/>
              <a:t>kullanıcıları</a:t>
            </a:r>
            <a:r>
              <a:rPr lang="tr-TR" sz="2000" b="1" dirty="0" smtClean="0"/>
              <a:t> (kullanıcılar):</a:t>
            </a:r>
          </a:p>
          <a:p>
            <a:endParaRPr lang="tr-TR" sz="2000" b="1" dirty="0"/>
          </a:p>
          <a:p>
            <a:r>
              <a:rPr lang="tr-TR" sz="2000" b="1" dirty="0" smtClean="0">
                <a:solidFill>
                  <a:srgbClr val="C00000"/>
                </a:solidFill>
              </a:rPr>
              <a:t>Mevcut </a:t>
            </a:r>
            <a:r>
              <a:rPr lang="tr-TR" sz="2000" b="1" dirty="0">
                <a:solidFill>
                  <a:srgbClr val="C00000"/>
                </a:solidFill>
              </a:rPr>
              <a:t>ve potansiyel yatırımcılar, borç verenler ve kredi veren diğer taraflar</a:t>
            </a:r>
            <a:r>
              <a:rPr lang="tr-TR" sz="20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tr-TR" sz="2000" dirty="0" smtClean="0"/>
              <a:t> </a:t>
            </a:r>
            <a:endParaRPr lang="tr-TR" sz="20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8621486" y="4190157"/>
            <a:ext cx="2821577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MEVCUT VE POTANSİYEL YATIRIMCILAR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8604067" y="4995711"/>
            <a:ext cx="2821577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BORÇ VERENLER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8604067" y="5440851"/>
            <a:ext cx="2821577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chemeClr val="bg1"/>
                </a:solidFill>
              </a:rPr>
              <a:t>KREDİ VERENLER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8" name="Slayt Numarası Yer Tutucus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7</a:t>
            </a:fld>
            <a:endParaRPr lang="tr-TR"/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1097279" y="1845734"/>
            <a:ext cx="10328365" cy="21566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tr-TR" sz="2800" dirty="0" smtClean="0"/>
              <a:t>TSRS S1 </a:t>
            </a:r>
            <a:r>
              <a:rPr lang="tr-TR" sz="2800" b="1" i="1" dirty="0" smtClean="0"/>
              <a:t>Sürdürülebilirlikle İlgili Finansal Bilgilerin Açıklanmasına İlişkin Genel </a:t>
            </a:r>
            <a:r>
              <a:rPr lang="tr-TR" sz="2800" b="1" i="1" dirty="0" err="1" smtClean="0"/>
              <a:t>Hükümler’in</a:t>
            </a:r>
            <a:r>
              <a:rPr lang="tr-TR" sz="2800" b="1" i="1" dirty="0" smtClean="0"/>
              <a:t> </a:t>
            </a:r>
            <a:r>
              <a:rPr lang="tr-TR" sz="2800" b="1" u="sng" dirty="0" smtClean="0">
                <a:solidFill>
                  <a:srgbClr val="C00000"/>
                </a:solidFill>
              </a:rPr>
              <a:t>amacı;</a:t>
            </a:r>
            <a:r>
              <a:rPr lang="tr-TR" sz="2800" dirty="0" smtClean="0"/>
              <a:t> bir işletmenin, (</a:t>
            </a:r>
            <a:r>
              <a:rPr lang="tr-TR" sz="2800" b="1" dirty="0" smtClean="0">
                <a:solidFill>
                  <a:schemeClr val="accent6">
                    <a:lumMod val="75000"/>
                  </a:schemeClr>
                </a:solidFill>
              </a:rPr>
              <a:t>genel amaçlı finansal raporların asli kullanıcıları</a:t>
            </a:r>
            <a:r>
              <a:rPr lang="tr-TR" sz="2800" dirty="0" smtClean="0"/>
              <a:t> açısından işletmeye kaynak sağlama kararı verirken faydalı olacak), </a:t>
            </a:r>
            <a:r>
              <a:rPr lang="tr-TR" sz="2800" b="1" dirty="0" smtClean="0">
                <a:solidFill>
                  <a:schemeClr val="tx1"/>
                </a:solidFill>
              </a:rPr>
              <a:t>sürdürülebilirlikle ilgili risklerine ve fırsatlarına</a:t>
            </a:r>
            <a:r>
              <a:rPr lang="tr-TR" sz="2800" b="1" dirty="0" smtClean="0">
                <a:solidFill>
                  <a:srgbClr val="00B0F0"/>
                </a:solidFill>
              </a:rPr>
              <a:t> </a:t>
            </a:r>
            <a:r>
              <a:rPr lang="tr-TR" sz="2800" dirty="0" smtClean="0"/>
              <a:t>ilişkin </a:t>
            </a:r>
            <a:r>
              <a:rPr lang="tr-TR" sz="2800" b="1" dirty="0" smtClean="0"/>
              <a:t>bilgileri açıklamasını </a:t>
            </a:r>
            <a:r>
              <a:rPr lang="tr-TR" sz="2800" b="1" u="sng" dirty="0" smtClean="0"/>
              <a:t>zorunlu kılmaktır</a:t>
            </a:r>
            <a:r>
              <a:rPr lang="tr-TR" sz="2800" b="1" dirty="0" smtClean="0"/>
              <a:t> </a:t>
            </a:r>
            <a:r>
              <a:rPr lang="tr-TR" sz="2800" dirty="0" smtClean="0"/>
              <a:t>(P.1). </a:t>
            </a:r>
          </a:p>
        </p:txBody>
      </p:sp>
    </p:spTree>
    <p:extLst>
      <p:ext uri="{BB962C8B-B14F-4D97-AF65-F5344CB8AC3E}">
        <p14:creationId xmlns:p14="http://schemas.microsoft.com/office/powerpoint/2010/main" val="149440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AMAÇ-3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688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i="1" dirty="0" smtClean="0"/>
              <a:t>İşletmenin </a:t>
            </a:r>
            <a:r>
              <a:rPr lang="tr-TR" sz="2800" b="1" i="1" dirty="0">
                <a:solidFill>
                  <a:srgbClr val="00B050"/>
                </a:solidFill>
              </a:rPr>
              <a:t>s</a:t>
            </a:r>
            <a:r>
              <a:rPr lang="tr-TR" sz="2800" b="1" i="1" dirty="0" smtClean="0">
                <a:solidFill>
                  <a:srgbClr val="00B050"/>
                </a:solidFill>
              </a:rPr>
              <a:t>ürdürülebilirlikle </a:t>
            </a:r>
            <a:r>
              <a:rPr lang="tr-TR" sz="2800" b="1" i="1" dirty="0">
                <a:solidFill>
                  <a:srgbClr val="00B050"/>
                </a:solidFill>
              </a:rPr>
              <a:t>İlgili </a:t>
            </a:r>
            <a:r>
              <a:rPr lang="tr-TR" sz="2800" b="1" i="1" dirty="0" smtClean="0">
                <a:solidFill>
                  <a:srgbClr val="00B050"/>
                </a:solidFill>
              </a:rPr>
              <a:t>riskleri </a:t>
            </a:r>
            <a:r>
              <a:rPr lang="tr-TR" sz="2800" b="1" i="1" dirty="0">
                <a:solidFill>
                  <a:srgbClr val="00B050"/>
                </a:solidFill>
              </a:rPr>
              <a:t>ve </a:t>
            </a:r>
            <a:r>
              <a:rPr lang="tr-TR" sz="2800" b="1" i="1" dirty="0" smtClean="0">
                <a:solidFill>
                  <a:srgbClr val="00B050"/>
                </a:solidFill>
              </a:rPr>
              <a:t>fırsatlar</a:t>
            </a:r>
            <a:r>
              <a:rPr lang="tr-TR" sz="2800" b="1" dirty="0" smtClean="0">
                <a:solidFill>
                  <a:srgbClr val="00B050"/>
                </a:solidFill>
              </a:rPr>
              <a:t>ı: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1097279" y="2664822"/>
            <a:ext cx="4428310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400" b="1" u="sng" dirty="0" smtClean="0"/>
              <a:t>İŞLETMENİN İŞ MODELİ: </a:t>
            </a:r>
          </a:p>
          <a:p>
            <a:r>
              <a:rPr lang="tr-TR" sz="2400" dirty="0" smtClean="0"/>
              <a:t>İşletmenin stratejik amaçlarını yerine getirmeyi, işletme için değer yaratmayı ve dolayısıyla kısa</a:t>
            </a:r>
            <a:r>
              <a:rPr lang="tr-TR" sz="2400" dirty="0"/>
              <a:t>, orta ve uzun </a:t>
            </a:r>
            <a:r>
              <a:rPr lang="tr-TR" sz="2400" dirty="0" smtClean="0"/>
              <a:t>vadede nakit akışı yaratmayı amaçlayan ve girdileri, işletme </a:t>
            </a:r>
            <a:r>
              <a:rPr lang="tr-TR" sz="2400" dirty="0"/>
              <a:t>faaliyetleri </a:t>
            </a:r>
            <a:r>
              <a:rPr lang="tr-TR" sz="2400" dirty="0" smtClean="0"/>
              <a:t>aracılığıyla çıktılara ve sonuçlara dönüştüren sistemdir. </a:t>
            </a:r>
            <a:r>
              <a:rPr lang="tr-TR" sz="2400" dirty="0"/>
              <a:t>	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5852159" y="2664822"/>
            <a:ext cx="5786847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tr-TR" sz="2400" b="1" u="sng" dirty="0" smtClean="0"/>
              <a:t>DEĞER ZİNCİRİ:</a:t>
            </a:r>
          </a:p>
          <a:p>
            <a:r>
              <a:rPr lang="tr-TR" sz="2400" b="1" dirty="0"/>
              <a:t>Raporlayan işletme</a:t>
            </a:r>
            <a:r>
              <a:rPr lang="tr-TR" sz="2400" dirty="0"/>
              <a:t>nin </a:t>
            </a:r>
            <a:r>
              <a:rPr lang="tr-TR" sz="2400" b="1" dirty="0"/>
              <a:t>iş </a:t>
            </a:r>
            <a:r>
              <a:rPr lang="tr-TR" sz="2400" b="1" dirty="0" smtClean="0"/>
              <a:t>modeliyle</a:t>
            </a:r>
            <a:r>
              <a:rPr lang="tr-TR" sz="2400" dirty="0" smtClean="0"/>
              <a:t> ilişkili </a:t>
            </a:r>
            <a:r>
              <a:rPr lang="tr-TR" sz="2400" dirty="0"/>
              <a:t>tüm </a:t>
            </a:r>
            <a:r>
              <a:rPr lang="tr-TR" sz="2400" dirty="0" smtClean="0"/>
              <a:t>etkileşimler, kaynaklar </a:t>
            </a:r>
            <a:r>
              <a:rPr lang="tr-TR" sz="2400" dirty="0"/>
              <a:t>ve ilişkiler </a:t>
            </a:r>
            <a:r>
              <a:rPr lang="tr-TR" sz="2400" dirty="0" smtClean="0"/>
              <a:t>ile işletmenin içerisinde </a:t>
            </a:r>
            <a:r>
              <a:rPr lang="tr-TR" sz="2400" dirty="0"/>
              <a:t>faaliyet gösterdiği dış </a:t>
            </a:r>
            <a:r>
              <a:rPr lang="tr-TR" sz="2400" dirty="0" smtClean="0"/>
              <a:t>çevredir.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0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TSRS - S1: I. AMAÇ-4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9841" cy="688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b="1" i="1" dirty="0" smtClean="0"/>
              <a:t>İşletmenin </a:t>
            </a:r>
            <a:r>
              <a:rPr lang="tr-TR" sz="2800" b="1" i="1" dirty="0" smtClean="0">
                <a:solidFill>
                  <a:srgbClr val="00B050"/>
                </a:solidFill>
              </a:rPr>
              <a:t>değer zinciri</a:t>
            </a:r>
            <a:r>
              <a:rPr lang="tr-TR" sz="2800" b="1" dirty="0" smtClean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097279" y="2429688"/>
            <a:ext cx="10149841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400" b="1" u="sng" dirty="0" smtClean="0"/>
              <a:t>DEĞER ZİNCİRİ:</a:t>
            </a:r>
          </a:p>
          <a:p>
            <a:r>
              <a:rPr lang="tr-TR" sz="2400" b="1" dirty="0" smtClean="0"/>
              <a:t>İşletmenin</a:t>
            </a:r>
            <a:r>
              <a:rPr lang="tr-TR" sz="2400" dirty="0" smtClean="0"/>
              <a:t> (tasarım aşamasından teslimata, tüketime ve kullanım ömrünün sonuna kadar) </a:t>
            </a:r>
            <a:r>
              <a:rPr lang="tr-TR" sz="2400" b="1" dirty="0" smtClean="0"/>
              <a:t>ürün veya hizmetlerini oluşturmak için kullandığı ve bağımlı olduğu etkileşimleri, kaynakları ve ilişkileri kapsar. </a:t>
            </a:r>
          </a:p>
          <a:p>
            <a:endParaRPr lang="tr-TR" sz="2400" dirty="0" smtClean="0"/>
          </a:p>
          <a:p>
            <a:r>
              <a:rPr lang="tr-TR" sz="2400" dirty="0" smtClean="0"/>
              <a:t>İşletme faaliyetlerindeki (örneğin; işletmenin malzeme ve hizmet tedariki, pazarlama ve ürün ve hizmet satışı ve teslimatı gibi dağıtım kanallarında yer alan insan </a:t>
            </a:r>
            <a:r>
              <a:rPr lang="tr-TR" sz="2400" dirty="0"/>
              <a:t>kaynakları </a:t>
            </a:r>
            <a:r>
              <a:rPr lang="tr-TR" sz="2400" dirty="0" smtClean="0"/>
              <a:t>ve finansman) ve </a:t>
            </a:r>
            <a:r>
              <a:rPr lang="tr-TR" sz="2400" b="1" dirty="0" smtClean="0"/>
              <a:t>işletmenin içerisinde faaliyet gösterdiği coğrafi</a:t>
            </a:r>
            <a:r>
              <a:rPr lang="tr-TR" sz="2400" b="1" dirty="0"/>
              <a:t>, jeopolitik ve düzenleyici </a:t>
            </a:r>
            <a:r>
              <a:rPr lang="tr-TR" sz="2400" b="1" dirty="0" smtClean="0"/>
              <a:t>çevrelerdeki etkileşimleri, </a:t>
            </a:r>
            <a:r>
              <a:rPr lang="tr-TR" sz="2400" b="1" dirty="0"/>
              <a:t>kaynaklar ve </a:t>
            </a:r>
            <a:r>
              <a:rPr lang="tr-TR" sz="2400" b="1" dirty="0" smtClean="0"/>
              <a:t>ilişkileri de içerir</a:t>
            </a:r>
            <a:r>
              <a:rPr lang="tr-TR" sz="2400" dirty="0" smtClean="0"/>
              <a:t>. </a:t>
            </a:r>
            <a:r>
              <a:rPr lang="tr-TR" sz="2400" dirty="0"/>
              <a:t>	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6FE0-9AD2-4456-BF7F-E432D90CD3C8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045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Geçmişe bakış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2680</TotalTime>
  <Words>4553</Words>
  <Application>Microsoft Office PowerPoint</Application>
  <PresentationFormat>Geniş ekran</PresentationFormat>
  <Paragraphs>428</Paragraphs>
  <Slides>59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59</vt:i4>
      </vt:variant>
    </vt:vector>
  </HeadingPairs>
  <TitlesOfParts>
    <vt:vector size="65" baseType="lpstr">
      <vt:lpstr>Arial</vt:lpstr>
      <vt:lpstr>Calibri</vt:lpstr>
      <vt:lpstr>Calibri Light</vt:lpstr>
      <vt:lpstr>Times New Roman</vt:lpstr>
      <vt:lpstr>Wingdings</vt:lpstr>
      <vt:lpstr>Geçmişe bakış</vt:lpstr>
      <vt:lpstr>  18. TÜRKİYE MUHASEBE STANDARTLARI SEMPOZYUMU «DİJİTAL DÖNÜŞÜM VE SÜRDÜRÜLEBİLİRLİK RAPORLAMASI»  TSRS - S1 SÜRDÜRÜLEBİLİRLİKLE İLGİLİ FİNANSAL BİLGİLERİN AÇIKLANMASINA İLİŞKİN GENEL GEREKLİLİKLER </vt:lpstr>
      <vt:lpstr>Muhasebe Bilgi Sistemi</vt:lpstr>
      <vt:lpstr>Sürdürülebilirlik Raporu</vt:lpstr>
      <vt:lpstr>Türkiye Sürdürülebilirlik Raporlama Standartları (TSRS) - S1</vt:lpstr>
      <vt:lpstr>TSRS - S1 GENEL ÇERÇEVE</vt:lpstr>
      <vt:lpstr>TSRS - S1: I. AMAÇ-1</vt:lpstr>
      <vt:lpstr>TSRS - S1: I. AMAÇ-2</vt:lpstr>
      <vt:lpstr>TSRS - S1: I. AMAÇ-3</vt:lpstr>
      <vt:lpstr>TSRS - S1: I. AMAÇ-4</vt:lpstr>
      <vt:lpstr>TSRS - S1: I. AMAÇ-5</vt:lpstr>
      <vt:lpstr>BM Sürdürülebilir Kalkınma Hedefleri</vt:lpstr>
      <vt:lpstr>TSRS - S1: I. AMAÇ-6</vt:lpstr>
      <vt:lpstr>TSRS - S1: II. KAPSAM-1</vt:lpstr>
      <vt:lpstr>TSRS - S1: II. KAPSAM-2</vt:lpstr>
      <vt:lpstr>TSRS - S1: III. KAVRAMSAL TEMELLER</vt:lpstr>
      <vt:lpstr>TSRS - S1: III. KAVRAMSAL TEMELLER</vt:lpstr>
      <vt:lpstr>TSRS - S1: III. KAVRAMSAL TEMELLER İhtiyaca Uygunluk</vt:lpstr>
      <vt:lpstr>TSRS - S1: III. KAVRAMSAL TEMELLER Gerçeğe Uygun Sunum-1</vt:lpstr>
      <vt:lpstr>TSRS - S1: III. KAVRAMSAL TEMELLER Gerçeğe Uygun Sunum-2</vt:lpstr>
      <vt:lpstr>TSRS - S1: III. KAVRAMSAL TEMELLER Raporlayan İşletme</vt:lpstr>
      <vt:lpstr>TSRS - S1: III. KAVRAMSAL TEMELLER Bağlantılı Bilgi-1</vt:lpstr>
      <vt:lpstr>TSRS - S1: III. KAVRAMSAL TEMELLER Bağlantılı Bilgi-2</vt:lpstr>
      <vt:lpstr>TSRS - S1: IV. TEMEL İÇERİK</vt:lpstr>
      <vt:lpstr>TSRS - S1: IV. TEMEL İÇERİK Yönetişim</vt:lpstr>
      <vt:lpstr>TSRS - S1: IV. TEMEL İÇERİK Strateji-1</vt:lpstr>
      <vt:lpstr>TSRS - S1: IV. TEMEL İÇERİK Strateji-2 Risk ve Fırsatlar-1</vt:lpstr>
      <vt:lpstr>TSRS - S1: IV. TEMEL İÇERİK Strateji-3 İş Modeli ve Değer Zinciri</vt:lpstr>
      <vt:lpstr>TSRS - S1: IV. TEMEL İÇERİK Strateji-4 Strateji ve Karar Alma</vt:lpstr>
      <vt:lpstr>TSRS - S1: IV. TEMEL İÇERİK     Strateji-5  Finansal Durum, Finansal Performans ve Nakit Akışları-1</vt:lpstr>
      <vt:lpstr>TSRS - S1: IV. TEMEL İÇERİK     Strateji-6  Finansal Durum, Finansal Performans ve Nakit Akışları-2</vt:lpstr>
      <vt:lpstr>TSRS - S1: IV. TEMEL İÇERİK Strateji-7 Dirençlilik</vt:lpstr>
      <vt:lpstr>TSRS - S1: IV. TEMEL İÇERİK Risk Yönetimi</vt:lpstr>
      <vt:lpstr>TSRS - S1: IV. TEMEL İÇERİK Metrikler ve Hedefler-1</vt:lpstr>
      <vt:lpstr>TSRS - S1: IV. TEMEL İÇERİK Metrikler ve Hedefler-2</vt:lpstr>
      <vt:lpstr>TSRS - S1: V. GENEL HÜKÜMLER</vt:lpstr>
      <vt:lpstr>TSRS - S1: V. GENEL HÜKÜMLER Rehberlik Kaynakları-1</vt:lpstr>
      <vt:lpstr>TSRS - S1: V. GENEL HÜKÜMLER Rehberlik Kaynakları-2</vt:lpstr>
      <vt:lpstr>TSRS - S1: V. GENEL HÜKÜMLER Rehberlik Kaynakları-3</vt:lpstr>
      <vt:lpstr>TSRS - S1: V. GENEL HÜKÜMLER Rehberlik Kaynakları-4</vt:lpstr>
      <vt:lpstr>TSRS - S1: V. GENEL HÜKÜMLER Açıklamaların Yeri</vt:lpstr>
      <vt:lpstr>TSRS - S1: V. GENEL HÜKÜMLER Raporlamanın Zamanı-1</vt:lpstr>
      <vt:lpstr>TSRS - S1: V. GENEL HÜKÜMLER Raporlamanın Zamanı-2</vt:lpstr>
      <vt:lpstr>TSRS - S1: V. GENEL HÜKÜMLER Raporlamanın Zamanı-3</vt:lpstr>
      <vt:lpstr>TSRS - S1: V. GENEL HÜKÜMLER Karşılaştırmalı Bilgi</vt:lpstr>
      <vt:lpstr>TSRS - S1: V. GENEL HÜKÜMLER Uygunluk Beyanı-1</vt:lpstr>
      <vt:lpstr>TSRS - S1: V. GENEL HÜKÜMLER Uygunluk Beyanı-2</vt:lpstr>
      <vt:lpstr>TSRS - S1: VI. MUHAKEMELER, BELİRSİZLİKLER VE HATALAR</vt:lpstr>
      <vt:lpstr>TSRS - S1: VI. MUHAKEMELER-1, BELİRSİZLİKLER VE HATALAR</vt:lpstr>
      <vt:lpstr>TSRS - S1: VI. MUHAKEMELER-2, BELİRSİZLİKLER VE HATALAR</vt:lpstr>
      <vt:lpstr>TSRS - S1: VI. MUHAKEMELER, BELİRSİZLİKLER-1 VE HATALAR</vt:lpstr>
      <vt:lpstr>TSRS - S1: VI. MUHAKEMELER, BELİRSİZLİKLER-2 VE HATALAR</vt:lpstr>
      <vt:lpstr>TSRS - S1: VI. MUHAKEMELER, BELİRSİZLİKLER VE HATALAR-1</vt:lpstr>
      <vt:lpstr>TSRS - S1: VI. MUHAKEMELER, BELİRSİZLİKLER VE HATALAR-2</vt:lpstr>
      <vt:lpstr>TSRS - S1: VI. MUHAKEMELER, BELİRSİZLİKLER VE HATALAR-3</vt:lpstr>
      <vt:lpstr>Ek E: Yürürlük Tarihi ve Geçiş</vt:lpstr>
      <vt:lpstr>Ek E: Yürürlük Tarihi ve Geçiş-1</vt:lpstr>
      <vt:lpstr>Ek E: Yürürlük Tarihi ve Geçiş-2</vt:lpstr>
      <vt:lpstr>PowerPoint Sunusu</vt:lpstr>
      <vt:lpstr>  18. TÜRKİYE MUHASEBE STANDARTLARI SEMPOZYUMU «DİJİTAL DÖNÜŞÜM VE SÜRDÜRÜLEBİLİRLİK RAPORLAMASI»   İLGİNİZ VE SABRINIZ İÇİN  ÇOK TEŞEKKÜR EDERİM. 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yakup selvi</dc:creator>
  <cp:lastModifiedBy>yakup selvi</cp:lastModifiedBy>
  <cp:revision>228</cp:revision>
  <dcterms:created xsi:type="dcterms:W3CDTF">2024-02-25T17:09:43Z</dcterms:created>
  <dcterms:modified xsi:type="dcterms:W3CDTF">2024-03-04T06:52:59Z</dcterms:modified>
</cp:coreProperties>
</file>